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9" r:id="rId2"/>
    <p:sldMasterId id="2147483794" r:id="rId3"/>
    <p:sldMasterId id="2147483819" r:id="rId4"/>
    <p:sldMasterId id="2147483844" r:id="rId5"/>
    <p:sldMasterId id="2147484016" r:id="rId6"/>
    <p:sldMasterId id="2147484078" r:id="rId7"/>
  </p:sldMasterIdLst>
  <p:notesMasterIdLst>
    <p:notesMasterId r:id="rId44"/>
  </p:notesMasterIdLst>
  <p:sldIdLst>
    <p:sldId id="542" r:id="rId8"/>
    <p:sldId id="522" r:id="rId9"/>
    <p:sldId id="540" r:id="rId10"/>
    <p:sldId id="322" r:id="rId11"/>
    <p:sldId id="543" r:id="rId12"/>
    <p:sldId id="541" r:id="rId13"/>
    <p:sldId id="544" r:id="rId14"/>
    <p:sldId id="546" r:id="rId15"/>
    <p:sldId id="471" r:id="rId16"/>
    <p:sldId id="547" r:id="rId17"/>
    <p:sldId id="549" r:id="rId18"/>
    <p:sldId id="374" r:id="rId19"/>
    <p:sldId id="378" r:id="rId20"/>
    <p:sldId id="554" r:id="rId21"/>
    <p:sldId id="552" r:id="rId22"/>
    <p:sldId id="553" r:id="rId23"/>
    <p:sldId id="555" r:id="rId24"/>
    <p:sldId id="556" r:id="rId25"/>
    <p:sldId id="526" r:id="rId26"/>
    <p:sldId id="529" r:id="rId27"/>
    <p:sldId id="557" r:id="rId28"/>
    <p:sldId id="558" r:id="rId29"/>
    <p:sldId id="559" r:id="rId30"/>
    <p:sldId id="381" r:id="rId31"/>
    <p:sldId id="530" r:id="rId32"/>
    <p:sldId id="324" r:id="rId33"/>
    <p:sldId id="560" r:id="rId34"/>
    <p:sldId id="566" r:id="rId35"/>
    <p:sldId id="561" r:id="rId36"/>
    <p:sldId id="476" r:id="rId37"/>
    <p:sldId id="567" r:id="rId38"/>
    <p:sldId id="568" r:id="rId39"/>
    <p:sldId id="570" r:id="rId40"/>
    <p:sldId id="477" r:id="rId41"/>
    <p:sldId id="564" r:id="rId42"/>
    <p:sldId id="56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1" autoAdjust="0"/>
    <p:restoredTop sz="92327" autoAdjust="0"/>
  </p:normalViewPr>
  <p:slideViewPr>
    <p:cSldViewPr snapToGrid="0">
      <p:cViewPr varScale="1">
        <p:scale>
          <a:sx n="97" d="100"/>
          <a:sy n="97" d="100"/>
        </p:scale>
        <p:origin x="-186" y="-84"/>
      </p:cViewPr>
      <p:guideLst>
        <p:guide orient="horz" pos="3101"/>
        <p:guide pos="7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FA5C6-F4B3-42B0-92D2-19EE53A7C587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D1AE7-DE1D-4D17-AE75-E5C10D6E0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085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1AE7-DE1D-4D17-AE75-E5C10D6E07B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BDFB-67D2-41B5-9491-F016AAF1ED13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79B8-6C52-4E4F-9DFC-1AA1050FA1BC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3DD8-3408-446F-9B0C-E37224CE8E62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275-FB2D-471C-AD34-35FFDB1A1A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DC42-F702-4DF2-A96D-B12AB5D4E1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7EF5-4E91-4EB7-A3AE-D3E12C69A4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73A1-BBC7-4038-9C52-4D5ECC070BF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3756-6E20-490E-83D3-FBA7EFD1CD1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D96B-A257-4C1D-AF9C-A0F08F8290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FCE3-3534-43A1-BBC7-8881537FAFD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FCA1-BEAA-43F6-BBE8-2CE14BFA36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FFB4-18A8-479E-AA71-436B8B2C8167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C401-9D62-400F-A457-5A47456A55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3520-0DFC-4A46-ACF4-0E1490EBBB2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EAD5-B0F1-42F5-B2FB-E88A64B119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275-FB2D-471C-AD34-35FFDB1A1A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DC42-F702-4DF2-A96D-B12AB5D4E1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7EF5-4E91-4EB7-A3AE-D3E12C69A4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73A1-BBC7-4038-9C52-4D5ECC070BF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3756-6E20-490E-83D3-FBA7EFD1CD1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D96B-A257-4C1D-AF9C-A0F08F8290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3FDC-2395-415C-9ECA-CFCDCD248CAD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FCE3-3534-43A1-BBC7-8881537FAFD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FCA1-BEAA-43F6-BBE8-2CE14BFA36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C401-9D62-400F-A457-5A47456A55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3520-0DFC-4A46-ACF4-0E1490EBBB2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EAD5-B0F1-42F5-B2FB-E88A64B119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275-FB2D-471C-AD34-35FFDB1A1A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DC42-F702-4DF2-A96D-B12AB5D4E1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7EF5-4E91-4EB7-A3AE-D3E12C69A4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73A1-BBC7-4038-9C52-4D5ECC070BF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7F7E-01CF-4706-BDCC-62CFD04768F1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3756-6E20-490E-83D3-FBA7EFD1CD1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D96B-A257-4C1D-AF9C-A0F08F8290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FCE3-3534-43A1-BBC7-8881537FAFD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FCA1-BEAA-43F6-BBE8-2CE14BFA36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C401-9D62-400F-A457-5A47456A55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3520-0DFC-4A46-ACF4-0E1490EBBB2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EAD5-B0F1-42F5-B2FB-E88A64B119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275-FB2D-471C-AD34-35FFDB1A1A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DC42-F702-4DF2-A96D-B12AB5D4E14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12A4-E6F5-40DF-91D6-F92E57632F26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7EF5-4E91-4EB7-A3AE-D3E12C69A4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73A1-BBC7-4038-9C52-4D5ECC070BF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3756-6E20-490E-83D3-FBA7EFD1CD1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D96B-A257-4C1D-AF9C-A0F08F82907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FCE3-3534-43A1-BBC7-8881537FAFD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FCA1-BEAA-43F6-BBE8-2CE14BFA36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C401-9D62-400F-A457-5A47456A55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3520-0DFC-4A46-ACF4-0E1490EBBB2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EAD5-B0F1-42F5-B2FB-E88A64B119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5198-6831-48BD-869C-658C9C653C52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EC94-3507-4A4F-A4AF-6281B88C5A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049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18F4-B10A-4F90-BAF2-E72B84CA28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8470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A5D7-1AB7-4548-B07D-9FC5F37739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234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7AB6-E91D-4D27-992A-363F007053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40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A436-A61B-4473-895B-04782F8467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687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1AFC-EA92-4D3B-8FE5-5DAB03A236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0601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DBF9-0B84-47E8-881C-ED3FB4838D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949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7211-F2A1-4016-8DE0-361ACD2C4D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5851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87C3-08CF-4CEE-8139-75E9298E55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7634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7979-0D89-4E40-A574-7B65CB9285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43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231F-CDE1-45FA-A65C-1E06BA5982D7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232-5C13-4F13-8FC9-745B8AF18A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8973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B2B1-CE9D-4EB4-BA70-15A683051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88A4-5088-444A-B741-AD2261B8B3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45E8-05B0-46FF-B7CF-AE537802B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9968-E71F-4574-845F-27BD1E8BD0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4DB6-C7BA-4471-8254-9B13C9E095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3232-366D-4BAA-A7EA-0E86BF3E19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3690-91DD-413F-B2DA-3D0F44199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03D8-044A-4074-8272-EC2C41813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D00E6-A6B9-4346-AD31-99839CABC3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200D-83F3-41C9-BC5D-CB521FDFAC2D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6669-DDF2-4D23-B2FC-77AE217208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935A-091E-4985-8B79-222CE727D7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86200"/>
            <a:ext cx="82296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3D1-C954-40FA-B75B-B7DD07C1C9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ED09-C7E1-4995-8D10-CF24C197AC04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E4142-3721-4771-AFC7-B17682B1E76F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C0AEC-C1B6-43E4-B4FF-977ABE05FA4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C0AEC-C1B6-43E4-B4FF-977ABE05FA4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C0AEC-C1B6-43E4-B4FF-977ABE05FA4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C0AEC-C1B6-43E4-B4FF-977ABE05FA4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F437-6245-4E26-8356-3031E515E7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07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3886-4E62-47D5-9973-A858147970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3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3.xml"/><Relationship Id="rId1" Type="http://schemas.openxmlformats.org/officeDocument/2006/relationships/themeOverride" Target="../theme/themeOverr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emical_equilibriu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32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Chapter 17</a:t>
            </a:r>
            <a:endParaRPr lang="en-US" sz="4000" u="sn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" y="990600"/>
            <a:ext cx="4587240" cy="2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 flipV="1">
            <a:off x="1067745" y="2630670"/>
            <a:ext cx="1853256" cy="379230"/>
          </a:xfrm>
          <a:prstGeom prst="roundRect">
            <a:avLst>
              <a:gd name="adj" fmla="val 106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fc02.deviantart.net/fs71/i/2014/004/b/3/three_laws_of_robotics_by_bast_imret-d6zi8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3891280"/>
            <a:ext cx="3661897" cy="2783840"/>
          </a:xfrm>
          <a:prstGeom prst="rect">
            <a:avLst/>
          </a:prstGeom>
          <a:noFill/>
        </p:spPr>
      </p:pic>
      <p:pic>
        <p:nvPicPr>
          <p:cNvPr id="2054" name="Picture 6" descr="http://blogs.solidworks.com/teacher/wp-content/uploads/sites/3/6a00d83451706569e20176170c962c97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097280"/>
            <a:ext cx="3416133" cy="2331720"/>
          </a:xfrm>
          <a:prstGeom prst="rect">
            <a:avLst/>
          </a:prstGeom>
          <a:noFill/>
        </p:spPr>
      </p:pic>
      <p:pic>
        <p:nvPicPr>
          <p:cNvPr id="2056" name="Picture 8" descr="http://www.chem1.com/acad/webtext/thermeq/TE-images/entropy_n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135" y="3954462"/>
            <a:ext cx="3908425" cy="226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Using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D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G° and K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6120" y="1036935"/>
            <a:ext cx="773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Using the table of standard free energies, calculate the equilibrium constant, </a:t>
            </a:r>
            <a:r>
              <a:rPr lang="en-US" sz="2400" i="1" dirty="0" smtClean="0"/>
              <a:t>K</a:t>
            </a:r>
            <a:r>
              <a:rPr lang="en-US" sz="2400" i="1" baseline="-25000" dirty="0" smtClean="0"/>
              <a:t>P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 pitchFamily="18" charset="2"/>
              </a:rPr>
              <a:t>for the following reaction </a:t>
            </a:r>
            <a:r>
              <a:rPr lang="en-US" sz="2400" dirty="0" smtClean="0"/>
              <a:t>at 25 </a:t>
            </a:r>
            <a:r>
              <a:rPr lang="en-US" sz="2400" dirty="0" smtClean="0">
                <a:sym typeface="Symbol" pitchFamily="18" charset="2"/>
              </a:rPr>
              <a:t>C.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81676" y="1977261"/>
            <a:ext cx="5180648" cy="523220"/>
            <a:chOff x="1981676" y="1977261"/>
            <a:chExt cx="5180648" cy="523220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18403" y="2103120"/>
              <a:ext cx="670717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981676" y="1977261"/>
              <a:ext cx="5180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2HCl(</a:t>
              </a:r>
              <a:r>
                <a:rPr lang="en-US" sz="2800" i="1" kern="0" dirty="0" smtClean="0">
                  <a:solidFill>
                    <a:srgbClr val="000000"/>
                  </a:solidFill>
                  <a:sym typeface="Symbol" pitchFamily="18" charset="2"/>
                </a:rPr>
                <a:t>g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)</a:t>
              </a:r>
              <a:r>
                <a:rPr lang="en-US" sz="2800" kern="0" baseline="-25000" dirty="0" smtClean="0">
                  <a:solidFill>
                    <a:srgbClr val="000000"/>
                  </a:solidFill>
                  <a:sym typeface="Symbol" pitchFamily="18" charset="2"/>
                </a:rPr>
                <a:t>                 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H</a:t>
              </a:r>
              <a:r>
                <a:rPr lang="en-US" sz="2800" kern="0" baseline="-25000" dirty="0" smtClean="0">
                  <a:solidFill>
                    <a:srgbClr val="000000"/>
                  </a:solidFill>
                  <a:sym typeface="Symbol" pitchFamily="18" charset="2"/>
                </a:rPr>
                <a:t>2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(</a:t>
              </a:r>
              <a:r>
                <a:rPr lang="en-US" sz="2800" i="1" kern="0" dirty="0" smtClean="0">
                  <a:solidFill>
                    <a:srgbClr val="000000"/>
                  </a:solidFill>
                  <a:sym typeface="Symbol" pitchFamily="18" charset="2"/>
                </a:rPr>
                <a:t>g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)</a:t>
              </a:r>
              <a:r>
                <a:rPr lang="en-US" sz="2800" kern="0" baseline="-25000" dirty="0" smtClean="0">
                  <a:solidFill>
                    <a:srgbClr val="000000"/>
                  </a:solidFill>
                  <a:sym typeface="Symbol" pitchFamily="18" charset="2"/>
                </a:rPr>
                <a:t>   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+   Cl</a:t>
              </a:r>
              <a:r>
                <a:rPr lang="en-US" sz="2800" kern="0" baseline="-25000" dirty="0" smtClean="0">
                  <a:solidFill>
                    <a:srgbClr val="000000"/>
                  </a:solidFill>
                  <a:sym typeface="Symbol" pitchFamily="18" charset="2"/>
                </a:rPr>
                <a:t>2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(</a:t>
              </a:r>
              <a:r>
                <a:rPr lang="en-US" sz="2800" i="1" kern="0" dirty="0" smtClean="0">
                  <a:solidFill>
                    <a:srgbClr val="000000"/>
                  </a:solidFill>
                  <a:sym typeface="Symbol" pitchFamily="18" charset="2"/>
                </a:rPr>
                <a:t>g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)</a:t>
              </a:r>
              <a:r>
                <a:rPr lang="en-US" sz="2800" kern="0" baseline="-25000" dirty="0" smtClean="0">
                  <a:solidFill>
                    <a:srgbClr val="000000"/>
                  </a:solidFill>
                  <a:sym typeface="Symbol" pitchFamily="18" charset="2"/>
                </a:rPr>
                <a:t> </a:t>
              </a:r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5247640" y="4973320"/>
            <a:ext cx="3784600" cy="1637904"/>
            <a:chOff x="4902200" y="1016000"/>
            <a:chExt cx="3784600" cy="1637904"/>
          </a:xfrm>
        </p:grpSpPr>
        <p:grpSp>
          <p:nvGrpSpPr>
            <p:cNvPr id="13" name="Group 36"/>
            <p:cNvGrpSpPr/>
            <p:nvPr/>
          </p:nvGrpSpPr>
          <p:grpSpPr>
            <a:xfrm>
              <a:off x="4902200" y="1016000"/>
              <a:ext cx="3635550" cy="1637904"/>
              <a:chOff x="4953000" y="1308100"/>
              <a:chExt cx="3635550" cy="163790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953000" y="1308100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From appendix 3:</a:t>
                </a:r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56200" y="1745675"/>
                <a:ext cx="3432350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Cl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HCl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sz="2000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sz="2000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sz="2000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sz="2000" b="1" dirty="0" err="1" smtClean="0">
                    <a:sym typeface="Symbol" pitchFamily="18" charset="2"/>
                  </a:rPr>
                  <a:t></a:t>
                </a:r>
                <a:r>
                  <a:rPr lang="en-US" sz="2000" b="1" baseline="-25000" dirty="0" err="1" smtClean="0">
                    <a:sym typeface="Symbol" pitchFamily="18" charset="2"/>
                  </a:rPr>
                  <a:t>f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-95.3 kJ/mol</a:t>
                </a:r>
              </a:p>
              <a:p>
                <a:pPr lvl="0"/>
                <a:endParaRPr lang="en-US" sz="1200" dirty="0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4902200" y="1041400"/>
              <a:ext cx="3784600" cy="15113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1830705" y="2653032"/>
            <a:ext cx="5457825" cy="485775"/>
            <a:chOff x="158" y="1536"/>
            <a:chExt cx="3438" cy="306"/>
          </a:xfrm>
        </p:grpSpPr>
        <p:grpSp>
          <p:nvGrpSpPr>
            <p:cNvPr id="18" name="Group 33"/>
            <p:cNvGrpSpPr>
              <a:grpSpLocks/>
            </p:cNvGrpSpPr>
            <p:nvPr/>
          </p:nvGrpSpPr>
          <p:grpSpPr bwMode="auto">
            <a:xfrm>
              <a:off x="158" y="1541"/>
              <a:ext cx="531" cy="292"/>
              <a:chOff x="278" y="2086"/>
              <a:chExt cx="531" cy="292"/>
            </a:xfrm>
          </p:grpSpPr>
          <p:sp>
            <p:nvSpPr>
              <p:cNvPr id="30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3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latin typeface="Symbol" pitchFamily="18" charset="2"/>
                  </a:rPr>
                  <a:t>D</a:t>
                </a:r>
                <a:r>
                  <a:rPr lang="en-US" i="1" dirty="0" smtClean="0">
                    <a:latin typeface="Arial" charset="0"/>
                  </a:rPr>
                  <a:t>G</a:t>
                </a:r>
                <a:r>
                  <a:rPr lang="en-US" baseline="30000" dirty="0" smtClean="0">
                    <a:latin typeface="Arial" charset="0"/>
                  </a:rPr>
                  <a:t>0</a:t>
                </a:r>
                <a:endParaRPr lang="en-US" dirty="0" smtClean="0">
                  <a:latin typeface="Arial" charset="0"/>
                </a:endParaRPr>
              </a:p>
            </p:txBody>
          </p: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27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err="1" smtClean="0">
                    <a:latin typeface="Arial" charset="0"/>
                  </a:rPr>
                  <a:t>rxn</a:t>
                </a:r>
                <a:endParaRPr lang="en-US" sz="1400" dirty="0" smtClean="0">
                  <a:latin typeface="Arial" charset="0"/>
                </a:endParaRPr>
              </a:p>
            </p:txBody>
          </p:sp>
        </p:grp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978" y="1542"/>
              <a:ext cx="1147" cy="300"/>
              <a:chOff x="747" y="3670"/>
              <a:chExt cx="1147" cy="300"/>
            </a:xfrm>
          </p:grpSpPr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14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latin typeface="Arial" charset="0"/>
                  </a:rPr>
                  <a:t>n</a:t>
                </a:r>
                <a:r>
                  <a:rPr lang="en-US" dirty="0" smtClean="0">
                    <a:latin typeface="Symbol" pitchFamily="18" charset="2"/>
                  </a:rPr>
                  <a:t>D</a:t>
                </a:r>
                <a:r>
                  <a:rPr lang="en-US" i="1" dirty="0" smtClean="0">
                    <a:latin typeface="Arial" charset="0"/>
                  </a:rPr>
                  <a:t>G</a:t>
                </a:r>
                <a:r>
                  <a:rPr lang="en-US" baseline="30000" dirty="0" smtClean="0">
                    <a:latin typeface="Arial" charset="0"/>
                  </a:rPr>
                  <a:t>0</a:t>
                </a:r>
                <a:r>
                  <a:rPr lang="en-US" dirty="0" smtClean="0"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1042" y="3776"/>
                <a:ext cx="14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latin typeface="Arial" charset="0"/>
                </a:rPr>
                <a:t>=</a:t>
              </a: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latin typeface="Arial" charset="0"/>
              </a:endParaRPr>
            </a:p>
          </p:txBody>
        </p:sp>
        <p:sp>
          <p:nvSpPr>
            <p:cNvPr id="22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Symbol" pitchFamily="18" charset="2"/>
                </a:rPr>
                <a:t>S</a:t>
              </a:r>
            </a:p>
          </p:txBody>
        </p:sp>
        <p:sp>
          <p:nvSpPr>
            <p:cNvPr id="23" name="Text Box 43"/>
            <p:cNvSpPr txBox="1">
              <a:spLocks noChangeArrowheads="1"/>
            </p:cNvSpPr>
            <p:nvPr/>
          </p:nvSpPr>
          <p:spPr bwMode="auto">
            <a:xfrm>
              <a:off x="2368" y="1536"/>
              <a:ext cx="12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latin typeface="Arial" charset="0"/>
                </a:rPr>
                <a:t>m</a:t>
              </a:r>
              <a:r>
                <a:rPr lang="en-US" dirty="0" smtClean="0">
                  <a:latin typeface="Symbol" pitchFamily="18" charset="2"/>
                </a:rPr>
                <a:t>D</a:t>
              </a:r>
              <a:r>
                <a:rPr lang="en-US" i="1" dirty="0" smtClean="0">
                  <a:latin typeface="Arial" charset="0"/>
                </a:rPr>
                <a:t>G</a:t>
              </a:r>
              <a:r>
                <a:rPr lang="en-US" baseline="30000" dirty="0" smtClean="0">
                  <a:latin typeface="Arial" charset="0"/>
                </a:rPr>
                <a:t>0</a:t>
              </a:r>
              <a:r>
                <a:rPr lang="en-US" dirty="0" smtClean="0">
                  <a:latin typeface="Arial" charset="0"/>
                </a:rPr>
                <a:t> (reactants)</a:t>
              </a:r>
            </a:p>
          </p:txBody>
        </p: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2703" y="1642"/>
              <a:ext cx="1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latin typeface="Arial" charset="0"/>
                </a:rPr>
                <a:t>f</a:t>
              </a:r>
            </a:p>
          </p:txBody>
        </p:sp>
        <p:sp>
          <p:nvSpPr>
            <p:cNvPr id="26" name="Text Box 46"/>
            <p:cNvSpPr txBox="1">
              <a:spLocks noChangeArrowheads="1"/>
            </p:cNvSpPr>
            <p:nvPr/>
          </p:nvSpPr>
          <p:spPr bwMode="auto">
            <a:xfrm>
              <a:off x="2219" y="1538"/>
              <a:ext cx="2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Symbol" pitchFamily="18" charset="2"/>
                </a:rPr>
                <a:t>S</a:t>
              </a:r>
            </a:p>
          </p:txBody>
        </p:sp>
        <p:sp>
          <p:nvSpPr>
            <p:cNvPr id="27" name="Text Box 47"/>
            <p:cNvSpPr txBox="1">
              <a:spLocks noChangeArrowheads="1"/>
            </p:cNvSpPr>
            <p:nvPr/>
          </p:nvSpPr>
          <p:spPr bwMode="auto">
            <a:xfrm>
              <a:off x="2094" y="1536"/>
              <a:ext cx="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latin typeface="Arial" charset="0"/>
                </a:rPr>
                <a:t>-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227580" y="3255455"/>
            <a:ext cx="4691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charset="0"/>
              </a:rPr>
              <a:t>G</a:t>
            </a:r>
            <a:r>
              <a:rPr lang="en-US" sz="2000" baseline="30000" dirty="0" smtClean="0">
                <a:latin typeface="Arial" charset="0"/>
              </a:rPr>
              <a:t>0</a:t>
            </a:r>
            <a:r>
              <a:rPr lang="en-US" sz="2000" baseline="-25000" dirty="0" smtClean="0">
                <a:latin typeface="Arial" charset="0"/>
              </a:rPr>
              <a:t>rxn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smtClean="0">
                <a:sym typeface="Symbol" pitchFamily="18" charset="2"/>
              </a:rPr>
              <a:t>= [1(0) + 1(0)]  -  [2(95.3 kJ/mol)]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49241" y="3762047"/>
            <a:ext cx="244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charset="0"/>
              </a:rPr>
              <a:t>G</a:t>
            </a:r>
            <a:r>
              <a:rPr lang="en-US" sz="2000" baseline="30000" dirty="0" smtClean="0">
                <a:latin typeface="Arial" charset="0"/>
              </a:rPr>
              <a:t>0</a:t>
            </a:r>
            <a:r>
              <a:rPr lang="en-US" sz="2000" baseline="-25000" dirty="0" smtClean="0">
                <a:latin typeface="Arial" charset="0"/>
              </a:rPr>
              <a:t>rxn </a:t>
            </a:r>
            <a:r>
              <a:rPr lang="en-US" sz="2000" dirty="0" smtClean="0">
                <a:solidFill>
                  <a:prstClr val="black"/>
                </a:solidFill>
                <a:sym typeface="Symbol" pitchFamily="18" charset="2"/>
              </a:rPr>
              <a:t>= 190.6 kJ/mol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892800" y="3657600"/>
            <a:ext cx="272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Non-spontaneous!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Favors reactants!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3463622" y="4354562"/>
            <a:ext cx="2278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= </a:t>
            </a:r>
            <a:r>
              <a:rPr lang="en-US" sz="2800" dirty="0" smtClean="0">
                <a:solidFill>
                  <a:prstClr val="black"/>
                </a:solidFill>
              </a:rPr>
              <a:t>-R T </a:t>
            </a:r>
            <a:r>
              <a:rPr lang="en-US" sz="2800" dirty="0" err="1" smtClean="0">
                <a:solidFill>
                  <a:prstClr val="black"/>
                </a:solidFill>
              </a:rPr>
              <a:t>ln</a:t>
            </a:r>
            <a:r>
              <a:rPr lang="en-US" sz="2800" dirty="0" smtClean="0">
                <a:solidFill>
                  <a:prstClr val="black"/>
                </a:solidFill>
              </a:rPr>
              <a:t> K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Using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D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G° and K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6120" y="1036935"/>
            <a:ext cx="7731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Using the table of standard free energies, calculate the equilibrium constant, </a:t>
            </a:r>
            <a:r>
              <a:rPr lang="en-US" sz="2400" i="1" dirty="0" smtClean="0"/>
              <a:t>K</a:t>
            </a:r>
            <a:r>
              <a:rPr lang="en-US" sz="2400" i="1" baseline="-25000" dirty="0" smtClean="0"/>
              <a:t>P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 pitchFamily="18" charset="2"/>
              </a:rPr>
              <a:t>for the following reaction </a:t>
            </a:r>
            <a:r>
              <a:rPr lang="en-US" sz="2400" dirty="0" smtClean="0"/>
              <a:t>at 25 </a:t>
            </a:r>
            <a:r>
              <a:rPr lang="en-US" sz="2400" dirty="0" smtClean="0">
                <a:sym typeface="Symbol" pitchFamily="18" charset="2"/>
              </a:rPr>
              <a:t>C.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81676" y="1977261"/>
            <a:ext cx="5180648" cy="523220"/>
            <a:chOff x="1981676" y="1977261"/>
            <a:chExt cx="5180648" cy="523220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18403" y="2103120"/>
              <a:ext cx="670717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981676" y="1977261"/>
              <a:ext cx="5180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2HCl(</a:t>
              </a:r>
              <a:r>
                <a:rPr lang="en-US" sz="2800" i="1" kern="0" dirty="0" smtClean="0">
                  <a:solidFill>
                    <a:srgbClr val="000000"/>
                  </a:solidFill>
                  <a:sym typeface="Symbol" pitchFamily="18" charset="2"/>
                </a:rPr>
                <a:t>g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)</a:t>
              </a:r>
              <a:r>
                <a:rPr lang="en-US" sz="2800" kern="0" baseline="-25000" dirty="0" smtClean="0">
                  <a:solidFill>
                    <a:srgbClr val="000000"/>
                  </a:solidFill>
                  <a:sym typeface="Symbol" pitchFamily="18" charset="2"/>
                </a:rPr>
                <a:t>                 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H</a:t>
              </a:r>
              <a:r>
                <a:rPr lang="en-US" sz="2800" kern="0" baseline="-25000" dirty="0" smtClean="0">
                  <a:solidFill>
                    <a:srgbClr val="000000"/>
                  </a:solidFill>
                  <a:sym typeface="Symbol" pitchFamily="18" charset="2"/>
                </a:rPr>
                <a:t>2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(</a:t>
              </a:r>
              <a:r>
                <a:rPr lang="en-US" sz="2800" i="1" kern="0" dirty="0" smtClean="0">
                  <a:solidFill>
                    <a:srgbClr val="000000"/>
                  </a:solidFill>
                  <a:sym typeface="Symbol" pitchFamily="18" charset="2"/>
                </a:rPr>
                <a:t>g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)</a:t>
              </a:r>
              <a:r>
                <a:rPr lang="en-US" sz="2800" kern="0" baseline="-25000" dirty="0" smtClean="0">
                  <a:solidFill>
                    <a:srgbClr val="000000"/>
                  </a:solidFill>
                  <a:sym typeface="Symbol" pitchFamily="18" charset="2"/>
                </a:rPr>
                <a:t>   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+   Cl</a:t>
              </a:r>
              <a:r>
                <a:rPr lang="en-US" sz="2800" kern="0" baseline="-25000" dirty="0" smtClean="0">
                  <a:solidFill>
                    <a:srgbClr val="000000"/>
                  </a:solidFill>
                  <a:sym typeface="Symbol" pitchFamily="18" charset="2"/>
                </a:rPr>
                <a:t>2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(</a:t>
              </a:r>
              <a:r>
                <a:rPr lang="en-US" sz="2800" i="1" kern="0" dirty="0" smtClean="0">
                  <a:solidFill>
                    <a:srgbClr val="000000"/>
                  </a:solidFill>
                  <a:sym typeface="Symbol" pitchFamily="18" charset="2"/>
                </a:rPr>
                <a:t>g</a:t>
              </a:r>
              <a:r>
                <a:rPr lang="en-US" sz="2800" kern="0" dirty="0" smtClean="0">
                  <a:solidFill>
                    <a:srgbClr val="000000"/>
                  </a:solidFill>
                  <a:sym typeface="Symbol" pitchFamily="18" charset="2"/>
                </a:rPr>
                <a:t>)</a:t>
              </a:r>
              <a:r>
                <a:rPr lang="en-US" sz="2800" kern="0" baseline="-25000" dirty="0" smtClean="0">
                  <a:solidFill>
                    <a:srgbClr val="000000"/>
                  </a:solidFill>
                  <a:sym typeface="Symbol" pitchFamily="18" charset="2"/>
                </a:rPr>
                <a:t> </a:t>
              </a: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1830705" y="2653032"/>
            <a:ext cx="5457825" cy="485775"/>
            <a:chOff x="158" y="1536"/>
            <a:chExt cx="3438" cy="306"/>
          </a:xfrm>
        </p:grpSpPr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158" y="1541"/>
              <a:ext cx="531" cy="292"/>
              <a:chOff x="278" y="2086"/>
              <a:chExt cx="531" cy="292"/>
            </a:xfrm>
          </p:grpSpPr>
          <p:sp>
            <p:nvSpPr>
              <p:cNvPr id="30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3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latin typeface="Symbol" pitchFamily="18" charset="2"/>
                  </a:rPr>
                  <a:t>D</a:t>
                </a:r>
                <a:r>
                  <a:rPr lang="en-US" i="1" dirty="0" smtClean="0">
                    <a:latin typeface="Arial" charset="0"/>
                  </a:rPr>
                  <a:t>G</a:t>
                </a:r>
                <a:r>
                  <a:rPr lang="en-US" baseline="30000" dirty="0" smtClean="0">
                    <a:latin typeface="Arial" charset="0"/>
                  </a:rPr>
                  <a:t>0</a:t>
                </a:r>
                <a:endParaRPr lang="en-US" dirty="0" smtClean="0">
                  <a:latin typeface="Arial" charset="0"/>
                </a:endParaRPr>
              </a:p>
            </p:txBody>
          </p: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27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err="1" smtClean="0">
                    <a:latin typeface="Arial" charset="0"/>
                  </a:rPr>
                  <a:t>rxn</a:t>
                </a:r>
                <a:endParaRPr lang="en-US" sz="1400" dirty="0" smtClean="0">
                  <a:latin typeface="Arial" charset="0"/>
                </a:endParaRPr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978" y="1542"/>
              <a:ext cx="1147" cy="300"/>
              <a:chOff x="747" y="3670"/>
              <a:chExt cx="1147" cy="300"/>
            </a:xfrm>
          </p:grpSpPr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14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latin typeface="Arial" charset="0"/>
                  </a:rPr>
                  <a:t>n</a:t>
                </a:r>
                <a:r>
                  <a:rPr lang="en-US" dirty="0" smtClean="0">
                    <a:latin typeface="Symbol" pitchFamily="18" charset="2"/>
                  </a:rPr>
                  <a:t>D</a:t>
                </a:r>
                <a:r>
                  <a:rPr lang="en-US" i="1" dirty="0" smtClean="0">
                    <a:latin typeface="Arial" charset="0"/>
                  </a:rPr>
                  <a:t>G</a:t>
                </a:r>
                <a:r>
                  <a:rPr lang="en-US" baseline="30000" dirty="0" smtClean="0">
                    <a:latin typeface="Arial" charset="0"/>
                  </a:rPr>
                  <a:t>0</a:t>
                </a:r>
                <a:r>
                  <a:rPr lang="en-US" dirty="0" smtClean="0"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29" name="Text Box 38"/>
              <p:cNvSpPr txBox="1">
                <a:spLocks noChangeArrowheads="1"/>
              </p:cNvSpPr>
              <p:nvPr/>
            </p:nvSpPr>
            <p:spPr bwMode="auto">
              <a:xfrm>
                <a:off x="1042" y="3776"/>
                <a:ext cx="14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latin typeface="Arial" charset="0"/>
                </a:rPr>
                <a:t>=</a:t>
              </a: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latin typeface="Arial" charset="0"/>
              </a:endParaRPr>
            </a:p>
          </p:txBody>
        </p:sp>
        <p:sp>
          <p:nvSpPr>
            <p:cNvPr id="22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Symbol" pitchFamily="18" charset="2"/>
                </a:rPr>
                <a:t>S</a:t>
              </a:r>
            </a:p>
          </p:txBody>
        </p:sp>
        <p:sp>
          <p:nvSpPr>
            <p:cNvPr id="23" name="Text Box 43"/>
            <p:cNvSpPr txBox="1">
              <a:spLocks noChangeArrowheads="1"/>
            </p:cNvSpPr>
            <p:nvPr/>
          </p:nvSpPr>
          <p:spPr bwMode="auto">
            <a:xfrm>
              <a:off x="2368" y="1536"/>
              <a:ext cx="12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latin typeface="Arial" charset="0"/>
                </a:rPr>
                <a:t>m</a:t>
              </a:r>
              <a:r>
                <a:rPr lang="en-US" dirty="0" smtClean="0">
                  <a:latin typeface="Symbol" pitchFamily="18" charset="2"/>
                </a:rPr>
                <a:t>D</a:t>
              </a:r>
              <a:r>
                <a:rPr lang="en-US" i="1" dirty="0" smtClean="0">
                  <a:latin typeface="Arial" charset="0"/>
                </a:rPr>
                <a:t>G</a:t>
              </a:r>
              <a:r>
                <a:rPr lang="en-US" baseline="30000" dirty="0" smtClean="0">
                  <a:latin typeface="Arial" charset="0"/>
                </a:rPr>
                <a:t>0</a:t>
              </a:r>
              <a:r>
                <a:rPr lang="en-US" dirty="0" smtClean="0">
                  <a:latin typeface="Arial" charset="0"/>
                </a:rPr>
                <a:t> (reactants)</a:t>
              </a:r>
            </a:p>
          </p:txBody>
        </p:sp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2703" y="1642"/>
              <a:ext cx="1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latin typeface="Arial" charset="0"/>
                </a:rPr>
                <a:t>f</a:t>
              </a:r>
            </a:p>
          </p:txBody>
        </p:sp>
        <p:sp>
          <p:nvSpPr>
            <p:cNvPr id="26" name="Text Box 46"/>
            <p:cNvSpPr txBox="1">
              <a:spLocks noChangeArrowheads="1"/>
            </p:cNvSpPr>
            <p:nvPr/>
          </p:nvSpPr>
          <p:spPr bwMode="auto">
            <a:xfrm>
              <a:off x="2219" y="1538"/>
              <a:ext cx="2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Symbol" pitchFamily="18" charset="2"/>
                </a:rPr>
                <a:t>S</a:t>
              </a:r>
            </a:p>
          </p:txBody>
        </p:sp>
        <p:sp>
          <p:nvSpPr>
            <p:cNvPr id="27" name="Text Box 47"/>
            <p:cNvSpPr txBox="1">
              <a:spLocks noChangeArrowheads="1"/>
            </p:cNvSpPr>
            <p:nvPr/>
          </p:nvSpPr>
          <p:spPr bwMode="auto">
            <a:xfrm>
              <a:off x="2094" y="1536"/>
              <a:ext cx="1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latin typeface="Arial" charset="0"/>
                </a:rPr>
                <a:t>-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227580" y="3255455"/>
            <a:ext cx="4691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charset="0"/>
              </a:rPr>
              <a:t>G</a:t>
            </a:r>
            <a:r>
              <a:rPr lang="en-US" sz="2000" baseline="30000" dirty="0" smtClean="0">
                <a:latin typeface="Arial" charset="0"/>
              </a:rPr>
              <a:t>0</a:t>
            </a:r>
            <a:r>
              <a:rPr lang="en-US" sz="2000" baseline="-25000" dirty="0" smtClean="0">
                <a:latin typeface="Arial" charset="0"/>
              </a:rPr>
              <a:t>rxn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smtClean="0">
                <a:sym typeface="Symbol" pitchFamily="18" charset="2"/>
              </a:rPr>
              <a:t>= [1(0) + 1(0)]  -  [2(95.3 kJ/mol)]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49241" y="3762047"/>
            <a:ext cx="244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charset="0"/>
              </a:rPr>
              <a:t>G</a:t>
            </a:r>
            <a:r>
              <a:rPr lang="en-US" sz="2000" baseline="30000" dirty="0" smtClean="0">
                <a:latin typeface="Arial" charset="0"/>
              </a:rPr>
              <a:t>0</a:t>
            </a:r>
            <a:r>
              <a:rPr lang="en-US" sz="2000" baseline="-25000" dirty="0" smtClean="0">
                <a:latin typeface="Arial" charset="0"/>
              </a:rPr>
              <a:t>rxn </a:t>
            </a:r>
            <a:r>
              <a:rPr lang="en-US" sz="2000" dirty="0" smtClean="0">
                <a:solidFill>
                  <a:prstClr val="black"/>
                </a:solidFill>
                <a:sym typeface="Symbol" pitchFamily="18" charset="2"/>
              </a:rPr>
              <a:t>= 190.6 kJ/mol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892800" y="3657600"/>
            <a:ext cx="272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Non-spontaneous!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Favors reactants!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3463622" y="4354562"/>
            <a:ext cx="2278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= </a:t>
            </a:r>
            <a:r>
              <a:rPr lang="en-US" sz="2800" dirty="0" smtClean="0">
                <a:solidFill>
                  <a:prstClr val="black"/>
                </a:solidFill>
              </a:rPr>
              <a:t>-R T </a:t>
            </a:r>
            <a:r>
              <a:rPr lang="en-US" sz="2800" dirty="0" err="1" smtClean="0">
                <a:solidFill>
                  <a:prstClr val="black"/>
                </a:solidFill>
              </a:rPr>
              <a:t>ln</a:t>
            </a:r>
            <a:r>
              <a:rPr lang="en-US" sz="2800" dirty="0" smtClean="0">
                <a:solidFill>
                  <a:prstClr val="black"/>
                </a:solidFill>
              </a:rPr>
              <a:t> K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59840" y="4909622"/>
            <a:ext cx="6756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rgbClr val="000000"/>
                </a:solidFill>
                <a:sym typeface="Symbol" pitchFamily="18" charset="2"/>
              </a:rPr>
              <a:t>190.6 kJ/mol =  (8.314 J/</a:t>
            </a:r>
            <a:r>
              <a:rPr lang="en-US" sz="2400" kern="0" dirty="0" err="1" smtClean="0">
                <a:solidFill>
                  <a:srgbClr val="000000"/>
                </a:solidFill>
              </a:rPr>
              <a:t>K·mol</a:t>
            </a:r>
            <a:r>
              <a:rPr lang="en-US" sz="2400" kern="0" dirty="0" smtClean="0">
                <a:solidFill>
                  <a:srgbClr val="000000"/>
                </a:solidFill>
              </a:rPr>
              <a:t>)(</a:t>
            </a:r>
            <a:r>
              <a:rPr lang="en-US" sz="2400" dirty="0" smtClean="0"/>
              <a:t>25</a:t>
            </a:r>
            <a:r>
              <a:rPr lang="en-US" sz="2400" dirty="0" smtClean="0">
                <a:sym typeface="Symbol" pitchFamily="18" charset="2"/>
              </a:rPr>
              <a:t>C</a:t>
            </a:r>
            <a:r>
              <a:rPr lang="en-US" sz="2400" kern="0" dirty="0" smtClean="0">
                <a:solidFill>
                  <a:srgbClr val="000000"/>
                </a:solidFill>
              </a:rPr>
              <a:t>) </a:t>
            </a:r>
            <a:r>
              <a:rPr lang="en-US" sz="2400" kern="0" dirty="0" err="1" smtClean="0">
                <a:solidFill>
                  <a:srgbClr val="000000"/>
                </a:solidFill>
              </a:rPr>
              <a:t>ln</a:t>
            </a: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  <a:r>
              <a:rPr lang="en-US" sz="2400" i="1" kern="0" dirty="0" smtClean="0">
                <a:solidFill>
                  <a:srgbClr val="000000"/>
                </a:solidFill>
              </a:rPr>
              <a:t>K</a:t>
            </a:r>
            <a:r>
              <a:rPr lang="en-US" sz="2400" i="1" kern="0" baseline="-25000" dirty="0" smtClean="0">
                <a:solidFill>
                  <a:srgbClr val="000000"/>
                </a:solidFill>
              </a:rPr>
              <a:t>P</a:t>
            </a:r>
            <a:endParaRPr lang="en-US" sz="2400" i="1" kern="0" dirty="0" smtClean="0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0" y="433832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72080" y="5273040"/>
            <a:ext cx="2438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26000" y="5273040"/>
            <a:ext cx="2438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31280" y="5273040"/>
            <a:ext cx="2438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29760" y="5389245"/>
            <a:ext cx="0" cy="39179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422050" y="5368925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00FF"/>
                </a:solidFill>
              </a:rPr>
              <a:t>correct units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93800" y="5803702"/>
            <a:ext cx="6756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rgbClr val="000000"/>
                </a:solidFill>
                <a:sym typeface="Symbol" pitchFamily="18" charset="2"/>
              </a:rPr>
              <a:t>190.6 kJ/mol =  (8.314 </a:t>
            </a:r>
            <a:r>
              <a:rPr lang="en-US" sz="2400" dirty="0" smtClean="0">
                <a:sym typeface="Symbol" pitchFamily="18" charset="2"/>
              </a:rPr>
              <a:t>x 10</a:t>
            </a:r>
            <a:r>
              <a:rPr lang="en-US" sz="2400" baseline="30000" dirty="0" smtClean="0">
                <a:sym typeface="Symbol" pitchFamily="18" charset="2"/>
              </a:rPr>
              <a:t>3</a:t>
            </a:r>
            <a:r>
              <a:rPr lang="en-US" sz="2400" dirty="0" smtClean="0">
                <a:sym typeface="Symbol" pitchFamily="18" charset="2"/>
              </a:rPr>
              <a:t> kJ/</a:t>
            </a:r>
            <a:r>
              <a:rPr lang="en-US" sz="2400" dirty="0" err="1" smtClean="0"/>
              <a:t>K·mol</a:t>
            </a:r>
            <a:r>
              <a:rPr lang="en-US" sz="2400" dirty="0" smtClean="0"/>
              <a:t>)(298 K) </a:t>
            </a:r>
            <a:r>
              <a:rPr lang="en-US" sz="2400" kern="0" dirty="0" err="1" smtClean="0">
                <a:solidFill>
                  <a:srgbClr val="000000"/>
                </a:solidFill>
              </a:rPr>
              <a:t>ln</a:t>
            </a: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  <a:r>
              <a:rPr lang="en-US" sz="2400" i="1" kern="0" dirty="0" smtClean="0">
                <a:solidFill>
                  <a:srgbClr val="000000"/>
                </a:solidFill>
              </a:rPr>
              <a:t>K</a:t>
            </a:r>
            <a:r>
              <a:rPr lang="en-US" sz="2400" i="1" kern="0" baseline="-25000" dirty="0" smtClean="0">
                <a:solidFill>
                  <a:srgbClr val="000000"/>
                </a:solidFill>
              </a:rPr>
              <a:t>P</a:t>
            </a:r>
            <a:endParaRPr lang="en-US" sz="2400" i="1" kern="0" dirty="0" smtClean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33241" y="6312654"/>
            <a:ext cx="2257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K</a:t>
            </a:r>
            <a:r>
              <a:rPr lang="en-US" sz="2400" i="1" baseline="-25000" dirty="0" smtClean="0"/>
              <a:t>P</a:t>
            </a:r>
            <a:r>
              <a:rPr lang="en-US" sz="2400" dirty="0" smtClean="0">
                <a:sym typeface="Symbol" pitchFamily="18" charset="2"/>
              </a:rPr>
              <a:t> = 3.98 x 10</a:t>
            </a:r>
            <a:r>
              <a:rPr lang="en-US" sz="2400" baseline="30000" dirty="0" smtClean="0">
                <a:sym typeface="Symbol" pitchFamily="18" charset="2"/>
              </a:rPr>
              <a:t>34</a:t>
            </a:r>
            <a:r>
              <a:rPr lang="en-US" sz="2400" dirty="0" smtClean="0">
                <a:sym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5794683" y="6373614"/>
            <a:ext cx="1781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Favors reactants!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CF9E0-2171-47C6-8A44-CA14DE833BB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9155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17.6</a:t>
            </a:r>
          </a:p>
        </p:txBody>
      </p:sp>
      <p:sp>
        <p:nvSpPr>
          <p:cNvPr id="49156" name="Text Placeholder 2"/>
          <p:cNvSpPr>
            <a:spLocks/>
          </p:cNvSpPr>
          <p:nvPr/>
        </p:nvSpPr>
        <p:spPr bwMode="auto">
          <a:xfrm>
            <a:off x="152400" y="762000"/>
            <a:ext cx="88074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Using data listed in Appendix 3, calculate the equilibrium constant (</a:t>
            </a:r>
            <a:r>
              <a:rPr lang="en-US" sz="2400" i="1" dirty="0" smtClean="0">
                <a:solidFill>
                  <a:srgbClr val="000000"/>
                </a:solidFill>
              </a:rPr>
              <a:t>K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) for the following reaction at 25°C: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2H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O(</a:t>
            </a:r>
            <a:r>
              <a:rPr lang="en-US" sz="2400" i="1" dirty="0" smtClean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)       2H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) + O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b="1" i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b="1" i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49158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435" y="1750695"/>
            <a:ext cx="457200" cy="153988"/>
          </a:xfrm>
          <a:noFill/>
          <a:ln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12470" y="2177755"/>
            <a:ext cx="77101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	</a:t>
            </a:r>
            <a:r>
              <a:rPr lang="el-GR" sz="2000" dirty="0" smtClean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sz="2000" i="1" dirty="0" err="1" smtClean="0">
                <a:solidFill>
                  <a:srgbClr val="000000"/>
                </a:solidFill>
              </a:rPr>
              <a:t>G</a:t>
            </a:r>
            <a:r>
              <a:rPr lang="en-US" sz="2000" dirty="0" err="1" smtClean="0">
                <a:solidFill>
                  <a:srgbClr val="000000"/>
                </a:solidFill>
              </a:rPr>
              <a:t>°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rxn</a:t>
            </a:r>
            <a:r>
              <a:rPr lang="en-US" sz="2000" dirty="0" smtClean="0">
                <a:solidFill>
                  <a:srgbClr val="000000"/>
                </a:solidFill>
              </a:rPr>
              <a:t> = [2</a:t>
            </a:r>
            <a:r>
              <a:rPr lang="el-GR" sz="2000" dirty="0" smtClean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sz="2000" i="1" dirty="0" err="1" smtClean="0">
                <a:solidFill>
                  <a:srgbClr val="000000"/>
                </a:solidFill>
              </a:rPr>
              <a:t>G</a:t>
            </a:r>
            <a:r>
              <a:rPr lang="en-US" sz="2000" dirty="0" err="1" smtClean="0">
                <a:solidFill>
                  <a:srgbClr val="000000"/>
                </a:solidFill>
              </a:rPr>
              <a:t>°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f</a:t>
            </a:r>
            <a:r>
              <a:rPr lang="en-US" sz="2000" dirty="0" smtClean="0">
                <a:solidFill>
                  <a:srgbClr val="000000"/>
                </a:solidFill>
              </a:rPr>
              <a:t>(H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) + </a:t>
            </a:r>
            <a:r>
              <a:rPr lang="el-GR" sz="2000" dirty="0" smtClean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sz="2000" i="1" dirty="0" err="1" smtClean="0">
                <a:solidFill>
                  <a:srgbClr val="000000"/>
                </a:solidFill>
              </a:rPr>
              <a:t>G</a:t>
            </a:r>
            <a:r>
              <a:rPr lang="en-US" sz="2000" dirty="0" err="1" smtClean="0">
                <a:solidFill>
                  <a:srgbClr val="000000"/>
                </a:solidFill>
              </a:rPr>
              <a:t>°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f</a:t>
            </a:r>
            <a:r>
              <a:rPr lang="en-US" sz="2000" dirty="0" smtClean="0">
                <a:solidFill>
                  <a:srgbClr val="000000"/>
                </a:solidFill>
              </a:rPr>
              <a:t>(O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)] - [2</a:t>
            </a:r>
            <a:r>
              <a:rPr lang="el-GR" sz="2000" dirty="0" smtClean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sz="2000" i="1" dirty="0" err="1" smtClean="0">
                <a:solidFill>
                  <a:srgbClr val="000000"/>
                </a:solidFill>
              </a:rPr>
              <a:t>G</a:t>
            </a:r>
            <a:r>
              <a:rPr lang="en-US" sz="2000" dirty="0" err="1" smtClean="0">
                <a:solidFill>
                  <a:srgbClr val="000000"/>
                </a:solidFill>
              </a:rPr>
              <a:t>°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f</a:t>
            </a:r>
            <a:r>
              <a:rPr lang="en-US" sz="2000" dirty="0" smtClean="0">
                <a:solidFill>
                  <a:srgbClr val="000000"/>
                </a:solidFill>
              </a:rPr>
              <a:t>(H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O)]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		= [(2)(0 kJ/mol) + (0 kJ/mol)] - [(2)(-237.2 kJ/mol)]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		= </a:t>
            </a:r>
            <a:r>
              <a:rPr lang="en-US" sz="2000" b="1" dirty="0" smtClean="0">
                <a:solidFill>
                  <a:srgbClr val="000000"/>
                </a:solidFill>
              </a:rPr>
              <a:t>474.4 kJ/mol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4680" y="3335190"/>
            <a:ext cx="5374640" cy="19219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360" y="5318125"/>
            <a:ext cx="576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Bonus: What is the </a:t>
            </a:r>
            <a:r>
              <a:rPr lang="en-US" dirty="0" err="1" smtClean="0">
                <a:solidFill>
                  <a:srgbClr val="7030A0"/>
                </a:solidFill>
              </a:rPr>
              <a:t>K</a:t>
            </a:r>
            <a:r>
              <a:rPr lang="en-US" baseline="-25000" dirty="0" err="1" smtClean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 for the reverse reaction?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11396" y="5694045"/>
            <a:ext cx="4134168" cy="369332"/>
            <a:chOff x="2494756" y="5694045"/>
            <a:chExt cx="4134168" cy="369332"/>
          </a:xfrm>
        </p:grpSpPr>
        <p:sp>
          <p:nvSpPr>
            <p:cNvPr id="9" name="Rectangle 8"/>
            <p:cNvSpPr/>
            <p:nvPr/>
          </p:nvSpPr>
          <p:spPr>
            <a:xfrm>
              <a:off x="2494756" y="5694045"/>
              <a:ext cx="41341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2H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</a:rPr>
                <a:t>(</a:t>
              </a:r>
              <a:r>
                <a:rPr lang="en-US" i="1" dirty="0" smtClean="0">
                  <a:solidFill>
                    <a:srgbClr val="000000"/>
                  </a:solidFill>
                </a:rPr>
                <a:t>g</a:t>
              </a:r>
              <a:r>
                <a:rPr lang="en-US" dirty="0" smtClean="0">
                  <a:solidFill>
                    <a:srgbClr val="000000"/>
                  </a:solidFill>
                </a:rPr>
                <a:t>) + O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</a:rPr>
                <a:t>(</a:t>
              </a:r>
              <a:r>
                <a:rPr lang="en-US" i="1" dirty="0" smtClean="0">
                  <a:solidFill>
                    <a:srgbClr val="000000"/>
                  </a:solidFill>
                </a:rPr>
                <a:t>g</a:t>
              </a:r>
              <a:r>
                <a:rPr lang="en-US" dirty="0" smtClean="0">
                  <a:solidFill>
                    <a:srgbClr val="000000"/>
                  </a:solidFill>
                </a:rPr>
                <a:t>)         2H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dirty="0" smtClean="0">
                  <a:solidFill>
                    <a:srgbClr val="000000"/>
                  </a:solidFill>
                </a:rPr>
                <a:t>O(</a:t>
              </a:r>
              <a:r>
                <a:rPr lang="en-US" i="1" dirty="0" smtClean="0">
                  <a:solidFill>
                    <a:srgbClr val="000000"/>
                  </a:solidFill>
                </a:rPr>
                <a:t>l</a:t>
              </a:r>
              <a:r>
                <a:rPr lang="en-US" dirty="0" smtClean="0">
                  <a:solidFill>
                    <a:srgbClr val="000000"/>
                  </a:solidFill>
                </a:rPr>
                <a:t>) </a:t>
              </a: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240" y="5835014"/>
              <a:ext cx="386080" cy="130034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393084" y="6231407"/>
            <a:ext cx="2976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tabLst>
                <a:tab pos="1258888" algn="l"/>
              </a:tabLst>
            </a:pP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i="1" dirty="0" err="1" smtClean="0">
                <a:solidFill>
                  <a:srgbClr val="000000"/>
                </a:solidFill>
              </a:rPr>
              <a:t>G</a:t>
            </a:r>
            <a:r>
              <a:rPr lang="en-US" dirty="0" err="1" smtClean="0">
                <a:solidFill>
                  <a:srgbClr val="000000"/>
                </a:solidFill>
              </a:rPr>
              <a:t>°</a:t>
            </a:r>
            <a:r>
              <a:rPr lang="en-US" baseline="-25000" dirty="0" err="1" smtClean="0">
                <a:solidFill>
                  <a:srgbClr val="000000"/>
                </a:solidFill>
              </a:rPr>
              <a:t>rxn</a:t>
            </a:r>
            <a:r>
              <a:rPr lang="en-US" dirty="0" smtClean="0">
                <a:solidFill>
                  <a:srgbClr val="000000"/>
                </a:solidFill>
              </a:rPr>
              <a:t> = -</a:t>
            </a:r>
            <a:r>
              <a:rPr lang="en-US" b="1" dirty="0" smtClean="0">
                <a:solidFill>
                  <a:srgbClr val="000000"/>
                </a:solidFill>
              </a:rPr>
              <a:t>474.4 kJ/mol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4290" y="6220897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1/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(fwd)</a:t>
            </a:r>
            <a:r>
              <a:rPr lang="en-US" dirty="0" smtClean="0"/>
              <a:t>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(rev)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75235" y="6036231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lnK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(fwd)</a:t>
            </a:r>
            <a:r>
              <a:rPr lang="en-US" dirty="0" smtClean="0"/>
              <a:t> = -</a:t>
            </a:r>
            <a:r>
              <a:rPr lang="en-US" dirty="0" err="1" smtClean="0"/>
              <a:t>lnK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(rev)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EAB22-7CF3-4A12-AF0E-2A858E392ED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3251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17.7</a:t>
            </a:r>
          </a:p>
        </p:txBody>
      </p:sp>
      <p:sp>
        <p:nvSpPr>
          <p:cNvPr id="53252" name="Text Placeholder 2"/>
          <p:cNvSpPr>
            <a:spLocks/>
          </p:cNvSpPr>
          <p:nvPr/>
        </p:nvSpPr>
        <p:spPr bwMode="auto">
          <a:xfrm>
            <a:off x="152400" y="762000"/>
            <a:ext cx="88074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In Chapter 16 we discussed the solubility product of slightly soluble substances. Using the solubility product of silver chloride at 25°C (1.6 x 10</a:t>
            </a:r>
            <a:r>
              <a:rPr lang="en-US" sz="2400" baseline="30000" dirty="0" smtClean="0">
                <a:solidFill>
                  <a:srgbClr val="000000"/>
                </a:solidFill>
                <a:latin typeface="Calibri" pitchFamily="34" charset="0"/>
              </a:rPr>
              <a:t>-10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), calculate 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° for the process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AgCl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     Ag</a:t>
            </a:r>
            <a:r>
              <a:rPr lang="en-US" sz="2400" baseline="30000" dirty="0" smtClean="0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 err="1" smtClean="0">
                <a:solidFill>
                  <a:srgbClr val="000000"/>
                </a:solidFill>
                <a:latin typeface="Calibri" pitchFamily="34" charset="0"/>
              </a:rPr>
              <a:t>aq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+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Cl</a:t>
            </a:r>
            <a:r>
              <a:rPr lang="en-US" sz="2400" baseline="30000" dirty="0" smtClean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 err="1" smtClean="0">
                <a:solidFill>
                  <a:srgbClr val="000000"/>
                </a:solidFill>
                <a:latin typeface="Calibri" pitchFamily="34" charset="0"/>
              </a:rPr>
              <a:t>aq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3253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634" y="2116773"/>
            <a:ext cx="382872" cy="128587"/>
          </a:xfrm>
          <a:noFill/>
          <a:ln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78901" y="2594094"/>
            <a:ext cx="296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i="1" dirty="0" err="1" smtClean="0">
                <a:solidFill>
                  <a:srgbClr val="000000"/>
                </a:solidFill>
              </a:rPr>
              <a:t>K</a:t>
            </a:r>
            <a:r>
              <a:rPr lang="en-US" baseline="-25000" dirty="0" err="1" smtClean="0">
                <a:solidFill>
                  <a:srgbClr val="000000"/>
                </a:solidFill>
              </a:rPr>
              <a:t>sp</a:t>
            </a:r>
            <a:r>
              <a:rPr lang="en-US" dirty="0" smtClean="0">
                <a:solidFill>
                  <a:srgbClr val="000000"/>
                </a:solidFill>
              </a:rPr>
              <a:t> = [Ag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][</a:t>
            </a:r>
            <a:r>
              <a:rPr lang="en-US" dirty="0" err="1" smtClean="0">
                <a:solidFill>
                  <a:srgbClr val="000000"/>
                </a:solidFill>
              </a:rPr>
              <a:t>Cl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] = 1.6 x 10</a:t>
            </a:r>
            <a:r>
              <a:rPr lang="en-US" baseline="30000" dirty="0" smtClean="0">
                <a:solidFill>
                  <a:srgbClr val="000000"/>
                </a:solidFill>
              </a:rPr>
              <a:t>-10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720" y="3681417"/>
            <a:ext cx="877824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		   </a:t>
            </a:r>
            <a:r>
              <a:rPr lang="el-GR" sz="2400" dirty="0" smtClean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sz="2400" i="1" dirty="0" smtClean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° = -(8.314 J/</a:t>
            </a:r>
            <a:r>
              <a:rPr lang="en-US" sz="2400" dirty="0" err="1" smtClean="0">
                <a:solidFill>
                  <a:srgbClr val="000000"/>
                </a:solidFill>
              </a:rPr>
              <a:t>K</a:t>
            </a:r>
            <a:r>
              <a:rPr lang="en-US" sz="2400" dirty="0" err="1" smtClean="0">
                <a:solidFill>
                  <a:srgbClr val="000000"/>
                </a:solidFill>
                <a:cs typeface="Arial" charset="0"/>
              </a:rPr>
              <a:t>·</a:t>
            </a:r>
            <a:r>
              <a:rPr lang="en-US" sz="2400" dirty="0" err="1" smtClean="0">
                <a:solidFill>
                  <a:srgbClr val="000000"/>
                </a:solidFill>
              </a:rPr>
              <a:t>mol</a:t>
            </a:r>
            <a:r>
              <a:rPr lang="en-US" sz="2400" dirty="0" smtClean="0">
                <a:solidFill>
                  <a:srgbClr val="000000"/>
                </a:solidFill>
              </a:rPr>
              <a:t>) (298 K) </a:t>
            </a:r>
            <a:r>
              <a:rPr lang="en-US" sz="2400" dirty="0" err="1" smtClean="0">
                <a:solidFill>
                  <a:srgbClr val="000000"/>
                </a:solidFill>
              </a:rPr>
              <a:t>ln</a:t>
            </a:r>
            <a:r>
              <a:rPr lang="en-US" sz="2400" dirty="0" smtClean="0">
                <a:solidFill>
                  <a:srgbClr val="000000"/>
                </a:solidFill>
              </a:rPr>
              <a:t> (1.6 x 10</a:t>
            </a:r>
            <a:r>
              <a:rPr lang="en-US" sz="2400" baseline="30000" dirty="0" smtClean="0">
                <a:solidFill>
                  <a:srgbClr val="000000"/>
                </a:solidFill>
              </a:rPr>
              <a:t>-10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			= 5.6 x 10</a:t>
            </a:r>
            <a:r>
              <a:rPr lang="en-US" sz="2400" baseline="30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 J/mol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			= </a:t>
            </a:r>
            <a:r>
              <a:rPr lang="en-US" sz="2400" b="1" dirty="0" smtClean="0">
                <a:solidFill>
                  <a:srgbClr val="000000"/>
                </a:solidFill>
              </a:rPr>
              <a:t>56 kJ/mol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3680" y="5045759"/>
            <a:ext cx="272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Favors reactants.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Not very soluble!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73782" y="3054082"/>
            <a:ext cx="2196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= </a:t>
            </a:r>
            <a:r>
              <a:rPr lang="en-US" sz="2800" dirty="0" smtClean="0">
                <a:solidFill>
                  <a:prstClr val="black"/>
                </a:solidFill>
              </a:rPr>
              <a:t>-R T </a:t>
            </a:r>
            <a:r>
              <a:rPr lang="en-US" sz="2800" dirty="0" err="1" smtClean="0">
                <a:solidFill>
                  <a:prstClr val="black"/>
                </a:solidFill>
              </a:rPr>
              <a:t>lnK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Free Energy and Equilibrium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466913" y="920482"/>
            <a:ext cx="2196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= </a:t>
            </a:r>
            <a:r>
              <a:rPr lang="en-US" sz="2800" dirty="0" smtClean="0">
                <a:solidFill>
                  <a:prstClr val="black"/>
                </a:solidFill>
              </a:rPr>
              <a:t>-R T </a:t>
            </a:r>
            <a:r>
              <a:rPr lang="en-US" sz="2800" dirty="0" err="1" smtClean="0">
                <a:solidFill>
                  <a:prstClr val="black"/>
                </a:solidFill>
              </a:rPr>
              <a:t>lnK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2054679" y="1649741"/>
            <a:ext cx="1881019" cy="939145"/>
            <a:chOff x="3477079" y="1639581"/>
            <a:chExt cx="1881019" cy="939145"/>
          </a:xfrm>
        </p:grpSpPr>
        <p:sp>
          <p:nvSpPr>
            <p:cNvPr id="48" name="Rectangle 47"/>
            <p:cNvSpPr/>
            <p:nvPr/>
          </p:nvSpPr>
          <p:spPr>
            <a:xfrm>
              <a:off x="3477079" y="1822143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prstClr val="black"/>
                  </a:solidFill>
                </a:rPr>
                <a:t>ln</a:t>
              </a:r>
              <a:r>
                <a:rPr lang="en-US" sz="2800" dirty="0" smtClean="0">
                  <a:solidFill>
                    <a:prstClr val="black"/>
                  </a:solidFill>
                </a:rPr>
                <a:t> K =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09650" y="1812618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524215" y="1639581"/>
              <a:ext cx="8338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 smtClean="0">
                  <a:solidFill>
                    <a:prstClr val="black"/>
                  </a:solidFill>
                </a:rPr>
                <a:t>G°</a:t>
              </a:r>
              <a:r>
                <a:rPr lang="en-US" sz="2800" dirty="0" smtClean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72000" y="2055506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4626197" y="2103120"/>
              <a:ext cx="5689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23520" y="2862252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Substitution: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508833" y="1886080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Rearrange:</a:t>
            </a:r>
            <a:endParaRPr lang="en-US" sz="2400" dirty="0"/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237515" y="3294030"/>
            <a:ext cx="1733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prstClr val="black"/>
                </a:solidFill>
              </a:rPr>
              <a:t>G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= </a:t>
            </a:r>
            <a:r>
              <a:rPr lang="en-US" sz="20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prstClr val="black"/>
                </a:solidFill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</a:rPr>
              <a:t>  </a:t>
            </a:r>
            <a:r>
              <a:rPr lang="en-US" sz="2000" dirty="0" smtClean="0">
                <a:solidFill>
                  <a:prstClr val="black"/>
                </a:solidFill>
              </a:rPr>
              <a:t>-  T</a:t>
            </a:r>
            <a:r>
              <a:rPr lang="en-US" sz="20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prstClr val="black"/>
                </a:solidFill>
              </a:rPr>
              <a:t>S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3" name="Group 60"/>
          <p:cNvGrpSpPr/>
          <p:nvPr/>
        </p:nvGrpSpPr>
        <p:grpSpPr>
          <a:xfrm>
            <a:off x="2044519" y="2696221"/>
            <a:ext cx="2587942" cy="939145"/>
            <a:chOff x="3477079" y="1639581"/>
            <a:chExt cx="2587942" cy="939145"/>
          </a:xfrm>
        </p:grpSpPr>
        <p:sp>
          <p:nvSpPr>
            <p:cNvPr id="62" name="Rectangle 61"/>
            <p:cNvSpPr/>
            <p:nvPr/>
          </p:nvSpPr>
          <p:spPr>
            <a:xfrm>
              <a:off x="3477079" y="1822143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prstClr val="black"/>
                  </a:solidFill>
                </a:rPr>
                <a:t>ln</a:t>
              </a:r>
              <a:r>
                <a:rPr lang="en-US" sz="2800" dirty="0" smtClean="0">
                  <a:solidFill>
                    <a:prstClr val="black"/>
                  </a:solidFill>
                </a:rPr>
                <a:t> K =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309650" y="1812618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24215" y="1639581"/>
              <a:ext cx="1540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 smtClean="0">
                  <a:solidFill>
                    <a:prstClr val="black"/>
                  </a:solidFill>
                </a:rPr>
                <a:t>H - T</a:t>
              </a:r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 smtClean="0">
                  <a:solidFill>
                    <a:prstClr val="black"/>
                  </a:solidFill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76800" y="2055506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4595718" y="2103120"/>
              <a:ext cx="12970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7"/>
          <p:cNvGrpSpPr/>
          <p:nvPr/>
        </p:nvGrpSpPr>
        <p:grpSpPr>
          <a:xfrm>
            <a:off x="2054679" y="3884941"/>
            <a:ext cx="2620522" cy="955020"/>
            <a:chOff x="2572839" y="3884941"/>
            <a:chExt cx="2620522" cy="955020"/>
          </a:xfrm>
        </p:grpSpPr>
        <p:sp>
          <p:nvSpPr>
            <p:cNvPr id="70" name="Rectangle 69"/>
            <p:cNvSpPr/>
            <p:nvPr/>
          </p:nvSpPr>
          <p:spPr>
            <a:xfrm>
              <a:off x="2572839" y="4067503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prstClr val="black"/>
                  </a:solidFill>
                </a:rPr>
                <a:t>ln</a:t>
              </a:r>
              <a:r>
                <a:rPr lang="en-US" sz="2800" dirty="0" smtClean="0">
                  <a:solidFill>
                    <a:prstClr val="black"/>
                  </a:solidFill>
                </a:rPr>
                <a:t> K =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05410" y="4057978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599655" y="3884941"/>
              <a:ext cx="15937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 smtClean="0">
                  <a:solidFill>
                    <a:prstClr val="black"/>
                  </a:solidFill>
                </a:rPr>
                <a:t>H    T</a:t>
              </a:r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 smtClean="0">
                  <a:solidFill>
                    <a:prstClr val="black"/>
                  </a:solidFill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86480" y="4300866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H="1">
              <a:off x="3691478" y="4348480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395883" y="4316741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4521200" y="4348480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508833" y="4090800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Rearrange:</a:t>
            </a:r>
            <a:endParaRPr lang="en-US" sz="2400" dirty="0"/>
          </a:p>
        </p:txBody>
      </p:sp>
      <p:sp>
        <p:nvSpPr>
          <p:cNvPr id="88" name="Rectangle 87"/>
          <p:cNvSpPr/>
          <p:nvPr/>
        </p:nvSpPr>
        <p:spPr>
          <a:xfrm>
            <a:off x="3631838" y="416889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+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054679" y="5058410"/>
            <a:ext cx="2888057" cy="949940"/>
            <a:chOff x="2054679" y="5058410"/>
            <a:chExt cx="2888057" cy="949940"/>
          </a:xfrm>
        </p:grpSpPr>
        <p:sp>
          <p:nvSpPr>
            <p:cNvPr id="95" name="TextBox 94"/>
            <p:cNvSpPr txBox="1"/>
            <p:nvPr/>
          </p:nvSpPr>
          <p:spPr>
            <a:xfrm>
              <a:off x="3495040" y="5080000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(</a:t>
              </a:r>
              <a:r>
                <a:rPr lang="en-US" sz="3200" dirty="0" smtClean="0"/>
                <a:t>  </a:t>
              </a:r>
              <a:r>
                <a:rPr lang="en-US" sz="4800" dirty="0" smtClean="0"/>
                <a:t>)</a:t>
              </a:r>
              <a:endParaRPr lang="en-US" sz="48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054679" y="5246052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/>
                <a:t>ln</a:t>
              </a:r>
              <a:r>
                <a:rPr lang="en-US" sz="2800" dirty="0" smtClean="0"/>
                <a:t> K = </a:t>
              </a:r>
              <a:endParaRPr lang="en-US" sz="28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87250" y="5236527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-</a:t>
              </a: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081495" y="5063490"/>
              <a:ext cx="6286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Symbol" pitchFamily="18" charset="2"/>
                </a:rPr>
                <a:t>D</a:t>
              </a:r>
              <a:r>
                <a:rPr lang="en-US" sz="2800" i="1" dirty="0" smtClean="0"/>
                <a:t>H</a:t>
              </a: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210560" y="5479415"/>
              <a:ext cx="4619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R </a:t>
              </a:r>
              <a:endParaRPr lang="en-US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3173318" y="5527029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4416203" y="5485130"/>
              <a:ext cx="380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dirty="0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>
              <a:off x="4378960" y="5527029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078878" y="5343644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294802" y="5063490"/>
              <a:ext cx="6479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latin typeface="Symbol" pitchFamily="18" charset="2"/>
                </a:rPr>
                <a:t>D</a:t>
              </a:r>
              <a:r>
                <a:rPr lang="en-US" sz="2800" i="1" dirty="0" smtClean="0"/>
                <a:t>S</a:t>
              </a:r>
              <a:r>
                <a:rPr lang="en-US" sz="2800" dirty="0" smtClean="0"/>
                <a:t> </a:t>
              </a:r>
              <a:endParaRPr lang="en-US" dirty="0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>
              <a:off x="3711798" y="5527029"/>
              <a:ext cx="30140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3674126" y="5485130"/>
              <a:ext cx="359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T</a:t>
              </a:r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670943" y="5058410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1</a:t>
              </a:r>
              <a:endParaRPr lang="en-US" dirty="0"/>
            </a:p>
          </p:txBody>
        </p: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3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0" grpId="0"/>
      <p:bldP spid="79" grpId="0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3495040" y="50800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(</a:t>
            </a:r>
            <a:r>
              <a:rPr lang="en-US" sz="3200" dirty="0" smtClean="0"/>
              <a:t>  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Free Energy and Equilibrium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466913" y="920482"/>
            <a:ext cx="2196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= </a:t>
            </a:r>
            <a:r>
              <a:rPr lang="en-US" sz="2800" dirty="0" smtClean="0">
                <a:solidFill>
                  <a:prstClr val="black"/>
                </a:solidFill>
              </a:rPr>
              <a:t>-R T </a:t>
            </a:r>
            <a:r>
              <a:rPr lang="en-US" sz="2800" dirty="0" err="1" smtClean="0">
                <a:solidFill>
                  <a:prstClr val="black"/>
                </a:solidFill>
              </a:rPr>
              <a:t>lnK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2054679" y="1649741"/>
            <a:ext cx="1881019" cy="939145"/>
            <a:chOff x="3477079" y="1639581"/>
            <a:chExt cx="1881019" cy="939145"/>
          </a:xfrm>
        </p:grpSpPr>
        <p:sp>
          <p:nvSpPr>
            <p:cNvPr id="48" name="Rectangle 47"/>
            <p:cNvSpPr/>
            <p:nvPr/>
          </p:nvSpPr>
          <p:spPr>
            <a:xfrm>
              <a:off x="3477079" y="1822143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prstClr val="black"/>
                  </a:solidFill>
                </a:rPr>
                <a:t>ln</a:t>
              </a:r>
              <a:r>
                <a:rPr lang="en-US" sz="2800" dirty="0" smtClean="0">
                  <a:solidFill>
                    <a:prstClr val="black"/>
                  </a:solidFill>
                </a:rPr>
                <a:t> K =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309650" y="1812618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524215" y="1639581"/>
              <a:ext cx="8338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 smtClean="0">
                  <a:solidFill>
                    <a:prstClr val="black"/>
                  </a:solidFill>
                </a:rPr>
                <a:t>G°</a:t>
              </a:r>
              <a:r>
                <a:rPr lang="en-US" sz="2800" dirty="0" smtClean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72000" y="2055506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4626197" y="2103120"/>
              <a:ext cx="5689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23520" y="2862252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Substitution: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508833" y="1886080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Rearrange:</a:t>
            </a:r>
            <a:endParaRPr lang="en-US" sz="2400" dirty="0"/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237515" y="3294030"/>
            <a:ext cx="1733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prstClr val="black"/>
                </a:solidFill>
              </a:rPr>
              <a:t>G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= </a:t>
            </a:r>
            <a:r>
              <a:rPr lang="en-US" sz="20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prstClr val="black"/>
                </a:solidFill>
              </a:rPr>
              <a:t>H</a:t>
            </a:r>
            <a:r>
              <a:rPr lang="en-US" sz="2000" baseline="-25000" dirty="0" smtClean="0">
                <a:solidFill>
                  <a:prstClr val="black"/>
                </a:solidFill>
              </a:rPr>
              <a:t>  </a:t>
            </a:r>
            <a:r>
              <a:rPr lang="en-US" sz="2000" dirty="0" smtClean="0">
                <a:solidFill>
                  <a:prstClr val="black"/>
                </a:solidFill>
              </a:rPr>
              <a:t>-  T</a:t>
            </a:r>
            <a:r>
              <a:rPr lang="en-US" sz="20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prstClr val="black"/>
                </a:solidFill>
              </a:rPr>
              <a:t>S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3" name="Group 60"/>
          <p:cNvGrpSpPr/>
          <p:nvPr/>
        </p:nvGrpSpPr>
        <p:grpSpPr>
          <a:xfrm>
            <a:off x="2044519" y="2696221"/>
            <a:ext cx="2587942" cy="939145"/>
            <a:chOff x="3477079" y="1639581"/>
            <a:chExt cx="2587942" cy="939145"/>
          </a:xfrm>
        </p:grpSpPr>
        <p:sp>
          <p:nvSpPr>
            <p:cNvPr id="62" name="Rectangle 61"/>
            <p:cNvSpPr/>
            <p:nvPr/>
          </p:nvSpPr>
          <p:spPr>
            <a:xfrm>
              <a:off x="3477079" y="1822143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prstClr val="black"/>
                  </a:solidFill>
                </a:rPr>
                <a:t>ln</a:t>
              </a:r>
              <a:r>
                <a:rPr lang="en-US" sz="2800" dirty="0" smtClean="0">
                  <a:solidFill>
                    <a:prstClr val="black"/>
                  </a:solidFill>
                </a:rPr>
                <a:t> K =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309650" y="1812618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24215" y="1639581"/>
              <a:ext cx="1540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 smtClean="0">
                  <a:solidFill>
                    <a:prstClr val="black"/>
                  </a:solidFill>
                </a:rPr>
                <a:t>H - T</a:t>
              </a:r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 smtClean="0">
                  <a:solidFill>
                    <a:prstClr val="black"/>
                  </a:solidFill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76800" y="2055506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4595718" y="2103120"/>
              <a:ext cx="12970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7"/>
          <p:cNvGrpSpPr/>
          <p:nvPr/>
        </p:nvGrpSpPr>
        <p:grpSpPr>
          <a:xfrm>
            <a:off x="2054679" y="3884941"/>
            <a:ext cx="2620522" cy="955020"/>
            <a:chOff x="2572839" y="3884941"/>
            <a:chExt cx="2620522" cy="955020"/>
          </a:xfrm>
        </p:grpSpPr>
        <p:sp>
          <p:nvSpPr>
            <p:cNvPr id="70" name="Rectangle 69"/>
            <p:cNvSpPr/>
            <p:nvPr/>
          </p:nvSpPr>
          <p:spPr>
            <a:xfrm>
              <a:off x="2572839" y="4067503"/>
              <a:ext cx="10663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prstClr val="black"/>
                  </a:solidFill>
                </a:rPr>
                <a:t>ln</a:t>
              </a:r>
              <a:r>
                <a:rPr lang="en-US" sz="2800" dirty="0" smtClean="0">
                  <a:solidFill>
                    <a:prstClr val="black"/>
                  </a:solidFill>
                </a:rPr>
                <a:t> K =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05410" y="4057978"/>
              <a:ext cx="2952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-</a:t>
              </a:r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599655" y="3884941"/>
              <a:ext cx="15937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 smtClean="0">
                  <a:solidFill>
                    <a:prstClr val="black"/>
                  </a:solidFill>
                </a:rPr>
                <a:t>H    T</a:t>
              </a:r>
              <a:r>
                <a:rPr lang="en-US" sz="2800" dirty="0" smtClean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800" i="1" dirty="0" smtClean="0">
                  <a:solidFill>
                    <a:prstClr val="black"/>
                  </a:solidFill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86480" y="4300866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H="1">
              <a:off x="3691478" y="4348480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395883" y="4316741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R T</a:t>
              </a:r>
              <a:endParaRPr lang="en-US" dirty="0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4521200" y="4348480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508833" y="4090800"/>
            <a:ext cx="203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Rearrange:</a:t>
            </a:r>
            <a:endParaRPr lang="en-US" sz="2400" dirty="0"/>
          </a:p>
        </p:txBody>
      </p:sp>
      <p:sp>
        <p:nvSpPr>
          <p:cNvPr id="81" name="Rectangle 80"/>
          <p:cNvSpPr/>
          <p:nvPr/>
        </p:nvSpPr>
        <p:spPr>
          <a:xfrm>
            <a:off x="2054679" y="5246052"/>
            <a:ext cx="1066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FF"/>
                </a:solidFill>
              </a:rPr>
              <a:t>ln</a:t>
            </a:r>
            <a:r>
              <a:rPr lang="en-US" sz="2800" dirty="0" smtClean="0">
                <a:solidFill>
                  <a:srgbClr val="0000FF"/>
                </a:solidFill>
              </a:rPr>
              <a:t> K</a:t>
            </a:r>
            <a:r>
              <a:rPr lang="en-US" sz="2800" dirty="0" smtClean="0">
                <a:solidFill>
                  <a:prstClr val="black"/>
                </a:solidFill>
              </a:rPr>
              <a:t> =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887250" y="5236527"/>
            <a:ext cx="295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-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081495" y="5063490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7030A0"/>
                </a:solidFill>
              </a:rPr>
              <a:t>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10560" y="5479415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R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3173318" y="5527029"/>
            <a:ext cx="43348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416203" y="5485130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R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4378960" y="5527029"/>
            <a:ext cx="4334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631838" y="416889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+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078878" y="53436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+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4294802" y="5063490"/>
            <a:ext cx="647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3711798" y="5527029"/>
            <a:ext cx="30140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674126" y="5485130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670943" y="505841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54730" y="5974270"/>
            <a:ext cx="313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y</a:t>
            </a:r>
            <a:r>
              <a:rPr lang="en-US" sz="2400" dirty="0" smtClean="0"/>
              <a:t>    =     </a:t>
            </a:r>
            <a:r>
              <a:rPr lang="en-US" sz="2400" dirty="0" smtClean="0">
                <a:solidFill>
                  <a:srgbClr val="7030A0"/>
                </a:solidFill>
              </a:rPr>
              <a:t>m</a:t>
            </a:r>
            <a:r>
              <a:rPr lang="en-US" sz="2400" dirty="0" smtClean="0"/>
              <a:t> • </a:t>
            </a:r>
            <a:r>
              <a:rPr lang="en-US" sz="2400" dirty="0" smtClean="0">
                <a:solidFill>
                  <a:srgbClr val="FFC000"/>
                </a:solidFill>
              </a:rPr>
              <a:t>x</a:t>
            </a:r>
            <a:r>
              <a:rPr lang="en-US" sz="2400" dirty="0" smtClean="0"/>
              <a:t>   +    b</a:t>
            </a:r>
            <a:endParaRPr lang="en-US" sz="2400" dirty="0"/>
          </a:p>
        </p:txBody>
      </p:sp>
      <p:pic>
        <p:nvPicPr>
          <p:cNvPr id="591874" name="Picture 2" descr="http://bouman.chem.georgetown.edu/S02/lect22/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0" y="4227829"/>
            <a:ext cx="3429000" cy="2057401"/>
          </a:xfrm>
          <a:prstGeom prst="rect">
            <a:avLst/>
          </a:prstGeom>
          <a:noFill/>
        </p:spPr>
      </p:pic>
      <p:pic>
        <p:nvPicPr>
          <p:cNvPr id="591876" name="Picture 4" descr="http://www.geol.ucsb.edu/faculty/hacker/geo124T/lnKvs1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330" y="2194560"/>
            <a:ext cx="3213232" cy="1847128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4968240" y="1452880"/>
            <a:ext cx="332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Measure equilibrium with respect to temperature: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5902960" y="2174240"/>
            <a:ext cx="180848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00240" y="2936240"/>
            <a:ext cx="1808480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3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45" grpId="0"/>
      <p:bldP spid="47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Free Energy and Equilibrium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pic>
        <p:nvPicPr>
          <p:cNvPr id="623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" y="1084580"/>
            <a:ext cx="3401060" cy="187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54969" y="3257878"/>
            <a:ext cx="1909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 err="1" smtClean="0"/>
              <a:t>rate</a:t>
            </a:r>
            <a:r>
              <a:rPr lang="en-US" altLang="en-US" sz="1800" baseline="-25000" dirty="0" err="1" smtClean="0"/>
              <a:t>A</a:t>
            </a:r>
            <a:r>
              <a:rPr lang="en-US" altLang="en-US" sz="1800" baseline="-25000" dirty="0" err="1" smtClean="0">
                <a:sym typeface="Wingdings"/>
              </a:rPr>
              <a:t></a:t>
            </a:r>
            <a:r>
              <a:rPr lang="en-US" altLang="en-US" sz="1800" baseline="-25000" dirty="0" err="1" smtClean="0"/>
              <a:t>B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= </a:t>
            </a:r>
            <a:r>
              <a:rPr lang="en-US" altLang="en-US" sz="1800" i="1" dirty="0" err="1" smtClean="0"/>
              <a:t>k</a:t>
            </a:r>
            <a:r>
              <a:rPr lang="en-US" altLang="en-US" sz="1800" i="1" baseline="-25000" dirty="0" err="1" smtClean="0"/>
              <a:t>obs</a:t>
            </a:r>
            <a:r>
              <a:rPr lang="en-US" altLang="en-US" sz="1800" dirty="0" smtClean="0"/>
              <a:t> [A]</a:t>
            </a:r>
            <a:endParaRPr lang="en-US" altLang="en-US" sz="18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962987" y="3785667"/>
            <a:ext cx="16974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 err="1" smtClean="0"/>
              <a:t>rate</a:t>
            </a:r>
            <a:r>
              <a:rPr lang="en-US" altLang="en-US" sz="1800" baseline="-25000" dirty="0" err="1" smtClean="0"/>
              <a:t>B</a:t>
            </a:r>
            <a:r>
              <a:rPr lang="en-US" altLang="en-US" sz="1800" baseline="-25000" dirty="0" err="1" smtClean="0">
                <a:sym typeface="Wingdings"/>
              </a:rPr>
              <a:t></a:t>
            </a:r>
            <a:r>
              <a:rPr lang="en-US" altLang="en-US" sz="1800" baseline="-25000" dirty="0" err="1" smtClean="0"/>
              <a:t>A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= </a:t>
            </a:r>
            <a:r>
              <a:rPr lang="en-US" altLang="en-US" sz="1800" i="1" dirty="0" err="1" smtClean="0"/>
              <a:t>k</a:t>
            </a:r>
            <a:r>
              <a:rPr lang="en-US" altLang="en-US" sz="1800" i="1" baseline="-25000" dirty="0" err="1" smtClean="0"/>
              <a:t>f</a:t>
            </a:r>
            <a:r>
              <a:rPr lang="en-US" altLang="en-US" sz="1800" dirty="0" smtClean="0"/>
              <a:t> [B]</a:t>
            </a:r>
            <a:endParaRPr lang="en-US" altLang="en-US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59215" y="2723691"/>
            <a:ext cx="1636409" cy="523220"/>
            <a:chOff x="963172" y="5402179"/>
            <a:chExt cx="1636409" cy="523220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963172" y="5402179"/>
              <a:ext cx="16364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800" dirty="0"/>
                <a:t>A          B</a:t>
              </a: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1410901" y="5592279"/>
            <a:ext cx="762000" cy="182450"/>
          </p:xfrm>
          <a:graphic>
            <a:graphicData uri="http://schemas.openxmlformats.org/presentationml/2006/ole">
              <p:oleObj spid="_x0000_s623621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16" name="Rectangle 15"/>
          <p:cNvSpPr/>
          <p:nvPr/>
        </p:nvSpPr>
        <p:spPr>
          <a:xfrm>
            <a:off x="4887503" y="4199304"/>
            <a:ext cx="1739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/>
              <a:t>At equilibrium:</a:t>
            </a:r>
            <a:endParaRPr lang="en-US" sz="2000" u="sng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001695" y="4561073"/>
            <a:ext cx="2541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 smtClean="0"/>
              <a:t>rate</a:t>
            </a:r>
            <a:r>
              <a:rPr lang="en-US" altLang="en-US" baseline="-25000" dirty="0" err="1" smtClean="0"/>
              <a:t>A</a:t>
            </a:r>
            <a:r>
              <a:rPr lang="en-US" altLang="en-US" baseline="-25000" dirty="0" err="1" smtClean="0">
                <a:sym typeface="Wingdings"/>
              </a:rPr>
              <a:t></a:t>
            </a:r>
            <a:r>
              <a:rPr lang="en-US" altLang="en-US" baseline="-25000" dirty="0" err="1" smtClean="0"/>
              <a:t>B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dirty="0" err="1" smtClean="0"/>
              <a:t>rate</a:t>
            </a:r>
            <a:r>
              <a:rPr lang="en-US" altLang="en-US" baseline="-25000" dirty="0" err="1" smtClean="0"/>
              <a:t>B</a:t>
            </a:r>
            <a:r>
              <a:rPr lang="en-US" altLang="en-US" baseline="-25000" dirty="0" err="1" smtClean="0">
                <a:sym typeface="Wingdings"/>
              </a:rPr>
              <a:t></a:t>
            </a:r>
            <a:r>
              <a:rPr lang="en-US" altLang="en-US" baseline="-25000" dirty="0" err="1" smtClean="0"/>
              <a:t>A</a:t>
            </a:r>
            <a:endParaRPr lang="en-US" altLang="en-US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179293" y="5204796"/>
            <a:ext cx="2158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 err="1" smtClean="0"/>
              <a:t>k</a:t>
            </a:r>
            <a:r>
              <a:rPr lang="en-US" altLang="en-US" i="1" baseline="-25000" dirty="0" err="1" smtClean="0"/>
              <a:t>obs</a:t>
            </a:r>
            <a:r>
              <a:rPr lang="en-US" altLang="en-US" dirty="0" smtClean="0"/>
              <a:t> [A] </a:t>
            </a:r>
            <a:r>
              <a:rPr lang="en-US" altLang="en-US" dirty="0"/>
              <a:t>= </a:t>
            </a:r>
            <a:r>
              <a:rPr lang="en-US" altLang="en-US" i="1" dirty="0" err="1" smtClean="0"/>
              <a:t>k</a:t>
            </a:r>
            <a:r>
              <a:rPr lang="en-US" altLang="en-US" i="1" baseline="-25000" dirty="0" err="1" smtClean="0"/>
              <a:t>f</a:t>
            </a:r>
            <a:r>
              <a:rPr lang="en-US" altLang="en-US" dirty="0" smtClean="0"/>
              <a:t> [B]</a:t>
            </a:r>
            <a:endParaRPr lang="en-US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91628" y="5834062"/>
            <a:ext cx="1482664" cy="942658"/>
            <a:chOff x="3177832" y="5689200"/>
            <a:chExt cx="1482664" cy="942658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010958" y="5694116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[B]</a:t>
              </a:r>
              <a:endParaRPr lang="en-US" alt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73031" y="59088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 smtClean="0"/>
                <a:t>=</a:t>
              </a:r>
              <a:endParaRPr lang="en-US" sz="2400" b="1" dirty="0"/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177832" y="5689200"/>
              <a:ext cx="7321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err="1" smtClean="0"/>
                <a:t>k</a:t>
              </a:r>
              <a:r>
                <a:rPr lang="en-US" altLang="en-US" i="1" baseline="-25000" dirty="0" err="1" smtClean="0"/>
                <a:t>obs</a:t>
              </a:r>
              <a:endParaRPr lang="en-US" alt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352799" y="6154993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83625" y="6159910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4006044" y="6161148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[A]</a:t>
              </a:r>
              <a:endParaRPr lang="en-US" altLang="en-US" dirty="0"/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224373" y="6156232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err="1" smtClean="0"/>
                <a:t>k</a:t>
              </a:r>
              <a:r>
                <a:rPr lang="en-US" altLang="en-US" i="1" baseline="-25000" dirty="0" err="1" smtClean="0"/>
                <a:t>f</a:t>
              </a:r>
              <a:endParaRPr lang="en-US" alt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7966814" y="605865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=</a:t>
            </a:r>
            <a:endParaRPr lang="en-US" sz="2400" b="1" dirty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8247670" y="6015959"/>
            <a:ext cx="855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i="1" dirty="0" smtClean="0">
                <a:solidFill>
                  <a:srgbClr val="0000FF"/>
                </a:solidFill>
              </a:rPr>
              <a:t>K</a:t>
            </a:r>
            <a:r>
              <a:rPr lang="en-US" altLang="en-US" sz="3200" b="1" i="1" baseline="-25000" dirty="0" smtClean="0">
                <a:solidFill>
                  <a:srgbClr val="0000FF"/>
                </a:solidFill>
              </a:rPr>
              <a:t>u</a:t>
            </a:r>
            <a:endParaRPr lang="en-US" altLang="en-US" sz="3200" b="1" baseline="-25000" dirty="0">
              <a:solidFill>
                <a:srgbClr val="0000FF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0" y="1224280"/>
            <a:ext cx="83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5990" y="1226185"/>
            <a:ext cx="1075690" cy="161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/>
          <p:nvPr/>
        </p:nvCxnSpPr>
        <p:spPr>
          <a:xfrm>
            <a:off x="6522720" y="1838960"/>
            <a:ext cx="6197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512560" y="1991360"/>
            <a:ext cx="6197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63360" y="145288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obs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6695440" y="1991360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endParaRPr lang="en-US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3281680" y="1016000"/>
            <a:ext cx="1168400" cy="2062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242560" y="914400"/>
            <a:ext cx="367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S and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 of the following: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27" grpId="0"/>
      <p:bldP spid="28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Free Energy and Equilibrium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pic>
        <p:nvPicPr>
          <p:cNvPr id="623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" y="1084580"/>
            <a:ext cx="3401060" cy="187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1224280"/>
            <a:ext cx="83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6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990" y="1226185"/>
            <a:ext cx="1075690" cy="161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522720" y="1838960"/>
            <a:ext cx="6197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12560" y="1991360"/>
            <a:ext cx="6197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63360" y="145288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obs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695440" y="1991360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endParaRPr lang="en-US" baseline="-25000" dirty="0"/>
          </a:p>
        </p:txBody>
      </p:sp>
      <p:pic>
        <p:nvPicPr>
          <p:cNvPr id="624645" name="Picture 5" descr="http://www4.ncsu.edu/~franzen/public_html/Poland/Poznan05/Image2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691" y="3744611"/>
            <a:ext cx="3868826" cy="2739357"/>
          </a:xfrm>
          <a:prstGeom prst="rect">
            <a:avLst/>
          </a:prstGeom>
          <a:noFill/>
        </p:spPr>
      </p:pic>
      <p:pic>
        <p:nvPicPr>
          <p:cNvPr id="624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4455" y="3896201"/>
            <a:ext cx="2508538" cy="24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6410144" y="3945374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Slope = -7261.1 K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993584" y="2797294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H° = 60 kJ/mol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034224" y="3132574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S° = 200 J/</a:t>
            </a:r>
            <a:r>
              <a:rPr lang="en-US" dirty="0" err="1" smtClean="0"/>
              <a:t>K</a:t>
            </a:r>
            <a:r>
              <a:rPr lang="en-US" dirty="0" err="1" smtClean="0">
                <a:sym typeface="Wingdings"/>
              </a:rPr>
              <a:t></a:t>
            </a:r>
            <a:r>
              <a:rPr lang="en-US" dirty="0" err="1" smtClean="0"/>
              <a:t>mol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4581525" y="3261360"/>
            <a:ext cx="1229360" cy="9144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877318" y="2807971"/>
            <a:ext cx="413602" cy="656590"/>
            <a:chOff x="4257558" y="3326130"/>
            <a:chExt cx="517640" cy="821750"/>
          </a:xfrm>
        </p:grpSpPr>
        <p:sp>
          <p:nvSpPr>
            <p:cNvPr id="36" name="Rectangle 35"/>
            <p:cNvSpPr/>
            <p:nvPr/>
          </p:nvSpPr>
          <p:spPr>
            <a:xfrm>
              <a:off x="4378959" y="3747770"/>
              <a:ext cx="32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R</a:t>
              </a:r>
              <a:endParaRPr lang="en-US" sz="14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4341716" y="3789669"/>
              <a:ext cx="4334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4257558" y="3326130"/>
              <a:ext cx="5148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  <a:latin typeface="Symbol" pitchFamily="18" charset="2"/>
                </a:rPr>
                <a:t>D</a:t>
              </a:r>
              <a:r>
                <a:rPr lang="en-US" sz="2000" i="1" dirty="0" smtClean="0">
                  <a:solidFill>
                    <a:prstClr val="black"/>
                  </a:solidFill>
                </a:rPr>
                <a:t>S</a:t>
              </a:r>
              <a:r>
                <a:rPr lang="en-US" sz="2000" dirty="0" smtClean="0">
                  <a:solidFill>
                    <a:prstClr val="black"/>
                  </a:solidFill>
                </a:rPr>
                <a:t>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>
            <a:off x="4591685" y="3190240"/>
            <a:ext cx="309880" cy="81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999605" y="4947920"/>
            <a:ext cx="309880" cy="81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7306850" y="4582795"/>
            <a:ext cx="546830" cy="636270"/>
            <a:chOff x="2887250" y="5063490"/>
            <a:chExt cx="719550" cy="816035"/>
          </a:xfrm>
        </p:grpSpPr>
        <p:sp>
          <p:nvSpPr>
            <p:cNvPr id="43" name="Rectangle 42"/>
            <p:cNvSpPr/>
            <p:nvPr/>
          </p:nvSpPr>
          <p:spPr>
            <a:xfrm>
              <a:off x="2887250" y="5236527"/>
              <a:ext cx="2632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-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81495" y="5063490"/>
              <a:ext cx="5020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  <a:latin typeface="Symbol" pitchFamily="18" charset="2"/>
                </a:rPr>
                <a:t>D</a:t>
              </a:r>
              <a:r>
                <a:rPr lang="en-US" sz="2000" i="1" dirty="0" smtClean="0">
                  <a:solidFill>
                    <a:srgbClr val="7030A0"/>
                  </a:solidFill>
                </a:rPr>
                <a:t>H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10560" y="5479415"/>
              <a:ext cx="3818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R 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3173318" y="5527029"/>
              <a:ext cx="43348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242560" y="914400"/>
            <a:ext cx="367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S and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 of the following: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D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G° </a:t>
            </a:r>
            <a:r>
              <a:rPr kumimoji="0" 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vs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en-US" sz="4000" u="sng" dirty="0" smtClean="0"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4000" u="sng" dirty="0" smtClean="0">
                <a:solidFill>
                  <a:sysClr val="windowText" lastClr="000000"/>
                </a:solidFill>
              </a:rPr>
              <a:t>G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5" name="Picture 1" descr="cha02680_t17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564" y="2153920"/>
            <a:ext cx="2811314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233680" y="939076"/>
            <a:ext cx="8696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You have already delta Δ</a:t>
            </a:r>
            <a:r>
              <a:rPr lang="en-US" sz="2400" i="1" dirty="0" smtClean="0"/>
              <a:t>G</a:t>
            </a:r>
            <a:r>
              <a:rPr lang="en-US" sz="2400" i="1" dirty="0" smtClean="0">
                <a:solidFill>
                  <a:srgbClr val="FF0000"/>
                </a:solidFill>
              </a:rPr>
              <a:t>°</a:t>
            </a:r>
            <a:r>
              <a:rPr lang="en-US" sz="2400" i="1" dirty="0" smtClean="0"/>
              <a:t>, </a:t>
            </a:r>
            <a:r>
              <a:rPr lang="en-US" sz="2400" dirty="0" smtClean="0"/>
              <a:t> Δ</a:t>
            </a:r>
            <a:r>
              <a:rPr lang="en-US" sz="2400" i="1" dirty="0" smtClean="0"/>
              <a:t>S</a:t>
            </a:r>
            <a:r>
              <a:rPr lang="en-US" sz="2400" i="1" dirty="0" smtClean="0">
                <a:solidFill>
                  <a:srgbClr val="FF0000"/>
                </a:solidFill>
              </a:rPr>
              <a:t>°</a:t>
            </a:r>
            <a:r>
              <a:rPr lang="en-US" sz="2400" dirty="0" smtClean="0"/>
              <a:t> and Δ</a:t>
            </a:r>
            <a:r>
              <a:rPr lang="en-US" sz="2400" i="1" dirty="0" smtClean="0"/>
              <a:t>H</a:t>
            </a:r>
            <a:r>
              <a:rPr lang="en-US" sz="2400" i="1" dirty="0" smtClean="0">
                <a:solidFill>
                  <a:srgbClr val="FF0000"/>
                </a:solidFill>
              </a:rPr>
              <a:t>°</a:t>
            </a:r>
            <a:r>
              <a:rPr lang="en-US" sz="2400" i="1" dirty="0" smtClean="0"/>
              <a:t> </a:t>
            </a:r>
            <a:r>
              <a:rPr lang="en-US" sz="2400" dirty="0" smtClean="0"/>
              <a:t>in which the </a:t>
            </a:r>
            <a:r>
              <a:rPr lang="en-US" sz="2400" dirty="0" smtClean="0">
                <a:solidFill>
                  <a:srgbClr val="FF0000"/>
                </a:solidFill>
              </a:rPr>
              <a:t>°</a:t>
            </a:r>
            <a:r>
              <a:rPr lang="en-US" sz="2400" dirty="0" smtClean="0"/>
              <a:t> indicates that all components are in their </a:t>
            </a:r>
            <a:r>
              <a:rPr lang="en-US" sz="2400" i="1" dirty="0" smtClean="0">
                <a:solidFill>
                  <a:srgbClr val="FF0000"/>
                </a:solidFill>
              </a:rPr>
              <a:t>standard states</a:t>
            </a:r>
            <a:r>
              <a:rPr lang="en-US" sz="2400" dirty="0" smtClean="0"/>
              <a:t>. 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62560" y="1706880"/>
            <a:ext cx="296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Definition of “standard”: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464560" y="5760720"/>
            <a:ext cx="568960" cy="27432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30885" y="6201509"/>
            <a:ext cx="3738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*There is no "standard temperature", but we usually use 298.15 K (25° C).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39920" y="2011680"/>
            <a:ext cx="4511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2000" dirty="0" smtClean="0"/>
              <a:t>Even if we start a reaction at standard conditions (1 M) the reaction will quickly deviate from standard. 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2000" dirty="0" smtClean="0"/>
          </a:p>
          <a:p>
            <a:pPr marL="173038" indent="-173038">
              <a:buFont typeface="Arial" pitchFamily="34" charset="0"/>
              <a:buChar char="•"/>
            </a:pPr>
            <a:r>
              <a:rPr lang="en-US" sz="2000" dirty="0" smtClean="0"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ysClr val="windowText" lastClr="000000"/>
                </a:solidFill>
              </a:rPr>
              <a:t>G° indicates whether reactants or products are favored at equilibrium.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sz="2000" dirty="0" smtClean="0"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ysClr val="windowText" lastClr="000000"/>
                </a:solidFill>
              </a:rPr>
              <a:t>G at any give time is used to predict the direction shift to reach equilibrium.</a:t>
            </a:r>
          </a:p>
          <a:p>
            <a:pPr marL="173038" indent="-173038">
              <a:buFont typeface="Arial" pitchFamily="34" charset="0"/>
              <a:buChar char="•"/>
            </a:pPr>
            <a:endParaRPr lang="en-US" sz="2000" dirty="0" smtClean="0">
              <a:solidFill>
                <a:srgbClr val="222222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</a:rPr>
              <a:t>If a mixture is not at equilibrium, the liberation of the excess Gibbs free energy (</a:t>
            </a:r>
            <a:r>
              <a:rPr lang="en-US" sz="2000" dirty="0" smtClean="0">
                <a:solidFill>
                  <a:srgbClr val="222222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222222"/>
                </a:solidFill>
              </a:rPr>
              <a:t>G) is the “driving force” for the composition of the mixture to change until equilibrium is reached.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Energy and Equilibrium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146677" y="1408162"/>
            <a:ext cx="2278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= </a:t>
            </a:r>
            <a:r>
              <a:rPr lang="en-US" sz="2800" dirty="0" smtClean="0">
                <a:solidFill>
                  <a:prstClr val="black"/>
                </a:solidFill>
              </a:rPr>
              <a:t>-R T </a:t>
            </a:r>
            <a:r>
              <a:rPr lang="en-US" sz="2800" dirty="0" err="1" smtClean="0">
                <a:solidFill>
                  <a:prstClr val="black"/>
                </a:solidFill>
              </a:rPr>
              <a:t>ln</a:t>
            </a:r>
            <a:r>
              <a:rPr lang="en-US" sz="2800" dirty="0" smtClean="0">
                <a:solidFill>
                  <a:prstClr val="black"/>
                </a:solidFill>
              </a:rPr>
              <a:t> K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2147" y="3061454"/>
            <a:ext cx="2154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standard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free-energy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(kJ/mol)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3599398" y="2540000"/>
            <a:ext cx="454442" cy="521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15840" y="2580640"/>
            <a:ext cx="142240" cy="78232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06937" y="3305294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gas constant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(8.314 J/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</a:rPr>
              <a:t>K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sym typeface="Wingdings"/>
              </a:rPr>
              <a:t>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</a:rPr>
              <a:t>mol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242560" y="2560320"/>
            <a:ext cx="213360" cy="457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00881" y="2970014"/>
            <a:ext cx="138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temperature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(K)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024880" y="2336800"/>
            <a:ext cx="792480" cy="50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60264" y="2126734"/>
            <a:ext cx="1863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reaction quotient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09010" y="1496814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At equilibrium:</a:t>
            </a:r>
            <a:endParaRPr lang="en-US" dirty="0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024757" y="2109202"/>
            <a:ext cx="3094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 </a:t>
            </a:r>
            <a:r>
              <a:rPr lang="en-US" sz="2800" dirty="0" smtClean="0">
                <a:solidFill>
                  <a:prstClr val="black"/>
                </a:solidFill>
              </a:rPr>
              <a:t>=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+  R T </a:t>
            </a:r>
            <a:r>
              <a:rPr lang="en-US" sz="2800" dirty="0" err="1" smtClean="0">
                <a:solidFill>
                  <a:prstClr val="black"/>
                </a:solidFill>
              </a:rPr>
              <a:t>ln</a:t>
            </a:r>
            <a:r>
              <a:rPr lang="en-US" sz="2800" dirty="0" smtClean="0">
                <a:solidFill>
                  <a:prstClr val="black"/>
                </a:solidFill>
              </a:rPr>
              <a:t> Q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2850" y="219785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At any time: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656080" y="2529840"/>
            <a:ext cx="1493520" cy="751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01019" y="3284974"/>
            <a:ext cx="2590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non-standard free-energy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(kJ/mol)</a:t>
            </a:r>
            <a:endParaRPr lang="en-US" dirty="0"/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568960" y="4316113"/>
            <a:ext cx="8016240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The sign of </a:t>
            </a:r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tells us that the reaction would have to shift to the left to reach equilibrium.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 &lt; 0, reaction will shift right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 &gt; 0, reaction will shift left</a:t>
            </a:r>
          </a:p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 = 0, the reaction is at equilibrium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The magnitude of </a:t>
            </a:r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tells us how far it has to go to reach equilibrium.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CC3D1-C954-40FA-B75B-B7DD07C1C9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  <p:bldP spid="21" grpId="0"/>
      <p:bldP spid="22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</a:rPr>
              <a:t>Gibbs Free Energy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98800" y="2095805"/>
            <a:ext cx="2933560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srgbClr val="0000FF"/>
                </a:solidFill>
              </a:rPr>
              <a:t>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 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r>
              <a:rPr lang="en-US" sz="2800" baseline="-25000" dirty="0" smtClean="0">
                <a:solidFill>
                  <a:srgbClr val="000000"/>
                </a:solidFill>
              </a:rPr>
              <a:t>  </a:t>
            </a:r>
            <a:r>
              <a:rPr lang="en-US" sz="2800" dirty="0" smtClean="0">
                <a:solidFill>
                  <a:srgbClr val="000000"/>
                </a:solidFill>
              </a:rPr>
              <a:t>- 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540" y="2689464"/>
            <a:ext cx="837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Gibbs free energy (</a:t>
            </a: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FF"/>
                </a:solidFill>
              </a:rPr>
              <a:t>)- </a:t>
            </a:r>
            <a:r>
              <a:rPr lang="en-US" sz="2400" dirty="0" smtClean="0">
                <a:solidFill>
                  <a:srgbClr val="000000"/>
                </a:solidFill>
              </a:rPr>
              <a:t>Can be used to predict spontaneity.</a:t>
            </a:r>
            <a:endParaRPr lang="en-US" sz="16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7800" y="889000"/>
            <a:ext cx="878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For a constant temperature and constant pressure process: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80988" y="3424238"/>
            <a:ext cx="862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&lt; 0     The reaction is spontaneous in the forward direction.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79400" y="4589463"/>
            <a:ext cx="855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&gt; 0     The reaction is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nonspontaneous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as written. 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               reaction is spontaneous in the reverse direction.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79400" y="5905500"/>
            <a:ext cx="552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= 0     The reaction is at equilibrium.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24168" y="3942834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-D</a:t>
            </a:r>
            <a:r>
              <a:rPr lang="en-US" sz="2400" i="1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 = -T(+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36868" y="5352534"/>
            <a:ext cx="223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+D</a:t>
            </a:r>
            <a:r>
              <a:rPr lang="en-US" sz="2400" i="1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 = -T(-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68" y="3955534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 &gt; 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781300" y="1371905"/>
            <a:ext cx="3566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T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>
                <a:solidFill>
                  <a:srgbClr val="000000"/>
                </a:solidFill>
              </a:rPr>
              <a:t>S</a:t>
            </a:r>
            <a:r>
              <a:rPr lang="en-US" sz="2800" baseline="-25000" dirty="0" err="1">
                <a:solidFill>
                  <a:srgbClr val="000000"/>
                </a:solidFill>
              </a:rPr>
              <a:t>univ</a:t>
            </a:r>
            <a:r>
              <a:rPr lang="en-US" sz="2800" dirty="0">
                <a:solidFill>
                  <a:srgbClr val="000000"/>
                </a:solidFill>
              </a:rPr>
              <a:t> = 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r>
              <a:rPr lang="en-US" sz="2800" baseline="-25000" dirty="0" smtClean="0">
                <a:solidFill>
                  <a:srgbClr val="000000"/>
                </a:solidFill>
              </a:rPr>
              <a:t>  </a:t>
            </a:r>
            <a:r>
              <a:rPr lang="en-US" sz="2800" dirty="0" smtClean="0">
                <a:solidFill>
                  <a:srgbClr val="000000"/>
                </a:solidFill>
              </a:rPr>
              <a:t>- 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 i="1" dirty="0" err="1" smtClean="0">
                <a:solidFill>
                  <a:srgbClr val="0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sys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8768" y="5441434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 &lt; 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4668" y="6345535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 = -T(</a:t>
            </a: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) = 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8768" y="6381234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univ</a:t>
            </a:r>
            <a:r>
              <a:rPr lang="en-US" sz="2400" dirty="0" smtClean="0">
                <a:solidFill>
                  <a:srgbClr val="000000"/>
                </a:solidFill>
              </a:rPr>
              <a:t> = 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85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3743960"/>
            <a:ext cx="82168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If Q/K &lt; 1, then </a:t>
            </a:r>
            <a:r>
              <a:rPr lang="en-US" altLang="en-US" sz="2000" dirty="0" err="1">
                <a:solidFill>
                  <a:srgbClr val="000000"/>
                </a:solidFill>
                <a:latin typeface="Arial" pitchFamily="34" charset="0"/>
              </a:rPr>
              <a:t>ln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 Q/K &lt; 0;  the reaction proceeds to the right (</a:t>
            </a:r>
            <a:r>
              <a:rPr lang="en-US" altLang="en-US" sz="20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G &lt; 0)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4312920"/>
            <a:ext cx="8300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If Q/K &gt; 1, then </a:t>
            </a:r>
            <a:r>
              <a:rPr lang="en-US" altLang="en-US" sz="2000" dirty="0" err="1">
                <a:solidFill>
                  <a:srgbClr val="000000"/>
                </a:solidFill>
                <a:latin typeface="Arial" pitchFamily="34" charset="0"/>
              </a:rPr>
              <a:t>ln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 Q/K &gt; 0;  the reaction proceeds to the left (</a:t>
            </a:r>
            <a:r>
              <a:rPr lang="en-US" altLang="en-US" sz="20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G &gt; 0)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57200" y="4932680"/>
            <a:ext cx="8300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If Q/K = 1, then </a:t>
            </a:r>
            <a:r>
              <a:rPr lang="en-US" altLang="en-US" sz="2000" dirty="0" err="1">
                <a:solidFill>
                  <a:srgbClr val="000000"/>
                </a:solidFill>
                <a:latin typeface="Arial" pitchFamily="34" charset="0"/>
              </a:rPr>
              <a:t>ln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 Q/K = 0;  the reaction is at equilibrium (</a:t>
            </a:r>
            <a:r>
              <a:rPr lang="en-US" altLang="en-US" sz="20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 dirty="0">
                <a:solidFill>
                  <a:srgbClr val="000000"/>
                </a:solidFill>
                <a:latin typeface="Arial" pitchFamily="34" charset="0"/>
              </a:rPr>
              <a:t>G = 0)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 Energy and Equilibrium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2147" y="2279134"/>
            <a:ext cx="2154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standard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free-energy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(kJ/mol)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3599398" y="1757680"/>
            <a:ext cx="454442" cy="521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15840" y="1798320"/>
            <a:ext cx="142240" cy="78232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06937" y="2522974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gas constant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(8.314 J/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</a:rPr>
              <a:t>K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sym typeface="Wingdings"/>
              </a:rPr>
              <a:t>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</a:rPr>
              <a:t>mol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242560" y="1778000"/>
            <a:ext cx="213360" cy="457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00881" y="2187694"/>
            <a:ext cx="138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temperature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(K)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024880" y="1554480"/>
            <a:ext cx="792480" cy="50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60264" y="1344414"/>
            <a:ext cx="1863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reaction quotient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24757" y="1326882"/>
            <a:ext cx="3094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 </a:t>
            </a:r>
            <a:r>
              <a:rPr lang="en-US" sz="2800" dirty="0" smtClean="0">
                <a:solidFill>
                  <a:prstClr val="black"/>
                </a:solidFill>
              </a:rPr>
              <a:t>=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+  R T </a:t>
            </a:r>
            <a:r>
              <a:rPr lang="en-US" sz="2800" dirty="0" err="1" smtClean="0">
                <a:solidFill>
                  <a:prstClr val="black"/>
                </a:solidFill>
              </a:rPr>
              <a:t>ln</a:t>
            </a:r>
            <a:r>
              <a:rPr lang="en-US" sz="2800" dirty="0" smtClean="0">
                <a:solidFill>
                  <a:prstClr val="black"/>
                </a:solidFill>
              </a:rPr>
              <a:t> Q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656080" y="1747520"/>
            <a:ext cx="1493520" cy="751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01019" y="2502654"/>
            <a:ext cx="2590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non-standard free-energy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(kJ/mol)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93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CC3D1-C954-40FA-B75B-B7DD07C1C9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Another Example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0972" y="1334254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+ 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sym typeface="Symbol" pitchFamily="18" charset="2"/>
              </a:rPr>
              <a:t>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sym typeface="Symbol" pitchFamily="18" charset="2"/>
              </a:rPr>
              <a:t>2 </a:t>
            </a:r>
            <a:r>
              <a:rPr lang="en-US" sz="2400" dirty="0" err="1" smtClean="0">
                <a:sym typeface="Symbol" pitchFamily="18" charset="2"/>
              </a:rPr>
              <a:t>HCl</a:t>
            </a:r>
            <a:r>
              <a:rPr lang="en-US" sz="2400" dirty="0" smtClean="0">
                <a:sym typeface="Symbol" pitchFamily="18" charset="2"/>
              </a:rPr>
              <a:t>(</a:t>
            </a:r>
            <a:r>
              <a:rPr lang="en-US" sz="2400" i="1" dirty="0" smtClean="0">
                <a:sym typeface="Symbol" pitchFamily="18" charset="2"/>
              </a:rPr>
              <a:t>g</a:t>
            </a:r>
            <a:r>
              <a:rPr lang="en-US" sz="2400" dirty="0" smtClean="0">
                <a:sym typeface="Symbol" pitchFamily="18" charset="2"/>
              </a:rPr>
              <a:t>)</a:t>
            </a:r>
            <a:r>
              <a:rPr lang="en-US" sz="2400" baseline="-25000" dirty="0" smtClean="0">
                <a:sym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87120" y="975360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following reaction at 298 K: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35760" y="2130475"/>
            <a:ext cx="2245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0.25 </a:t>
            </a:r>
            <a:r>
              <a:rPr lang="en-US" sz="2000" dirty="0" err="1" smtClean="0"/>
              <a:t>atm</a:t>
            </a:r>
            <a:endParaRPr lang="en-US" sz="2000" dirty="0" smtClean="0"/>
          </a:p>
          <a:p>
            <a:r>
              <a:rPr lang="en-US" sz="2000" dirty="0" smtClean="0"/>
              <a:t>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0.45 </a:t>
            </a:r>
            <a:r>
              <a:rPr lang="en-US" sz="2000" dirty="0" err="1" smtClean="0"/>
              <a:t>atm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err="1" smtClean="0"/>
              <a:t>HCl</a:t>
            </a:r>
            <a:r>
              <a:rPr lang="en-US" sz="2000" dirty="0" smtClean="0"/>
              <a:t> = 0.30 </a:t>
            </a:r>
            <a:r>
              <a:rPr lang="en-US" sz="2000" dirty="0" err="1" smtClean="0"/>
              <a:t>atm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1818640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</a:t>
            </a:r>
            <a:endParaRPr lang="en-US" dirty="0"/>
          </a:p>
        </p:txBody>
      </p:sp>
      <p:grpSp>
        <p:nvGrpSpPr>
          <p:cNvPr id="9" name="Group 38"/>
          <p:cNvGrpSpPr/>
          <p:nvPr/>
        </p:nvGrpSpPr>
        <p:grpSpPr>
          <a:xfrm>
            <a:off x="5034280" y="1850390"/>
            <a:ext cx="3317240" cy="1545571"/>
            <a:chOff x="4902200" y="1016000"/>
            <a:chExt cx="3317240" cy="1545571"/>
          </a:xfrm>
        </p:grpSpPr>
        <p:grpSp>
          <p:nvGrpSpPr>
            <p:cNvPr id="10" name="Group 36"/>
            <p:cNvGrpSpPr/>
            <p:nvPr/>
          </p:nvGrpSpPr>
          <p:grpSpPr>
            <a:xfrm>
              <a:off x="4902200" y="1016000"/>
              <a:ext cx="3250829" cy="1545571"/>
              <a:chOff x="4953000" y="1308100"/>
              <a:chExt cx="3250829" cy="154557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953000" y="1308100"/>
                <a:ext cx="2971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From appendix 3:</a:t>
                </a:r>
                <a:endParaRPr lang="en-US" sz="20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156200" y="1745675"/>
                <a:ext cx="304762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 smtClean="0">
                    <a:sym typeface="Symbol" pitchFamily="18" charset="2"/>
                  </a:rPr>
                  <a:t></a:t>
                </a:r>
                <a:r>
                  <a:rPr lang="en-US" b="1" baseline="-25000" dirty="0" err="1" smtClean="0">
                    <a:sym typeface="Symbol" pitchFamily="18" charset="2"/>
                  </a:rPr>
                  <a:t>f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Cl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 smtClean="0">
                    <a:sym typeface="Symbol" pitchFamily="18" charset="2"/>
                  </a:rPr>
                  <a:t></a:t>
                </a:r>
                <a:r>
                  <a:rPr lang="en-US" b="1" baseline="-25000" dirty="0" err="1" smtClean="0">
                    <a:sym typeface="Symbol" pitchFamily="18" charset="2"/>
                  </a:rPr>
                  <a:t>f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HCl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 smtClean="0">
                    <a:sym typeface="Symbol" pitchFamily="18" charset="2"/>
                  </a:rPr>
                  <a:t></a:t>
                </a:r>
                <a:r>
                  <a:rPr lang="en-US" b="1" baseline="-25000" dirty="0" err="1" smtClean="0">
                    <a:sym typeface="Symbol" pitchFamily="18" charset="2"/>
                  </a:rPr>
                  <a:t>f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-95.3 kJ/mol</a:t>
                </a:r>
              </a:p>
              <a:p>
                <a:pPr lvl="0"/>
                <a:endParaRPr lang="en-US" sz="1100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4902200" y="1051560"/>
              <a:ext cx="3317240" cy="13957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3302000"/>
            <a:ext cx="826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Which way will the reaction shift to reach equilibrium?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024757" y="3795762"/>
            <a:ext cx="3094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 </a:t>
            </a:r>
            <a:r>
              <a:rPr lang="en-US" sz="2800" dirty="0" smtClean="0">
                <a:solidFill>
                  <a:prstClr val="black"/>
                </a:solidFill>
              </a:rPr>
              <a:t>=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+  R T </a:t>
            </a:r>
            <a:r>
              <a:rPr lang="en-US" sz="2800" dirty="0" err="1" smtClean="0">
                <a:solidFill>
                  <a:prstClr val="black"/>
                </a:solidFill>
              </a:rPr>
              <a:t>ln</a:t>
            </a:r>
            <a:r>
              <a:rPr lang="en-US" sz="2800" dirty="0" smtClean="0">
                <a:solidFill>
                  <a:prstClr val="black"/>
                </a:solidFill>
              </a:rPr>
              <a:t> Q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754880" y="4246880"/>
            <a:ext cx="172720" cy="325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16400" y="4521200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constant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8400" y="4768850"/>
            <a:ext cx="89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given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5242560" y="4246880"/>
            <a:ext cx="182880" cy="5219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994400" y="4246880"/>
            <a:ext cx="101600" cy="2946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62320" y="4450318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calculate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878778" y="4267200"/>
            <a:ext cx="266502" cy="50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91840" y="472821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calculate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CC3D1-C954-40FA-B75B-B7DD07C1C9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Another Example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0972" y="1334254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+ 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sym typeface="Symbol" pitchFamily="18" charset="2"/>
              </a:rPr>
              <a:t>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sym typeface="Symbol" pitchFamily="18" charset="2"/>
              </a:rPr>
              <a:t>2 </a:t>
            </a:r>
            <a:r>
              <a:rPr lang="en-US" sz="2400" dirty="0" err="1" smtClean="0">
                <a:sym typeface="Symbol" pitchFamily="18" charset="2"/>
              </a:rPr>
              <a:t>HCl</a:t>
            </a:r>
            <a:r>
              <a:rPr lang="en-US" sz="2400" dirty="0" smtClean="0">
                <a:sym typeface="Symbol" pitchFamily="18" charset="2"/>
              </a:rPr>
              <a:t>(</a:t>
            </a:r>
            <a:r>
              <a:rPr lang="en-US" sz="2400" i="1" dirty="0" smtClean="0">
                <a:sym typeface="Symbol" pitchFamily="18" charset="2"/>
              </a:rPr>
              <a:t>g</a:t>
            </a:r>
            <a:r>
              <a:rPr lang="en-US" sz="2400" dirty="0" smtClean="0">
                <a:sym typeface="Symbol" pitchFamily="18" charset="2"/>
              </a:rPr>
              <a:t>)</a:t>
            </a:r>
            <a:r>
              <a:rPr lang="en-US" sz="2400" baseline="-25000" dirty="0" smtClean="0">
                <a:sym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87120" y="975360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following reaction at 298 K: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35760" y="2130475"/>
            <a:ext cx="2245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0.25 </a:t>
            </a:r>
            <a:r>
              <a:rPr lang="en-US" sz="2000" dirty="0" err="1" smtClean="0"/>
              <a:t>atm</a:t>
            </a:r>
            <a:endParaRPr lang="en-US" sz="2000" dirty="0" smtClean="0"/>
          </a:p>
          <a:p>
            <a:r>
              <a:rPr lang="en-US" sz="2000" dirty="0" smtClean="0"/>
              <a:t>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0.45 </a:t>
            </a:r>
            <a:r>
              <a:rPr lang="en-US" sz="2000" dirty="0" err="1" smtClean="0"/>
              <a:t>atm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err="1" smtClean="0"/>
              <a:t>HCl</a:t>
            </a:r>
            <a:r>
              <a:rPr lang="en-US" sz="2000" dirty="0" smtClean="0"/>
              <a:t> = 0.30 </a:t>
            </a:r>
            <a:r>
              <a:rPr lang="en-US" sz="2000" dirty="0" err="1" smtClean="0"/>
              <a:t>atm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1818640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</a:t>
            </a:r>
            <a:endParaRPr lang="en-US" dirty="0"/>
          </a:p>
        </p:txBody>
      </p:sp>
      <p:grpSp>
        <p:nvGrpSpPr>
          <p:cNvPr id="2" name="Group 38"/>
          <p:cNvGrpSpPr/>
          <p:nvPr/>
        </p:nvGrpSpPr>
        <p:grpSpPr>
          <a:xfrm>
            <a:off x="5034280" y="1850390"/>
            <a:ext cx="3317240" cy="1545571"/>
            <a:chOff x="4902200" y="1016000"/>
            <a:chExt cx="3317240" cy="1545571"/>
          </a:xfrm>
        </p:grpSpPr>
        <p:grpSp>
          <p:nvGrpSpPr>
            <p:cNvPr id="9" name="Group 36"/>
            <p:cNvGrpSpPr/>
            <p:nvPr/>
          </p:nvGrpSpPr>
          <p:grpSpPr>
            <a:xfrm>
              <a:off x="4902200" y="1016000"/>
              <a:ext cx="3250829" cy="1545571"/>
              <a:chOff x="4953000" y="1308100"/>
              <a:chExt cx="3250829" cy="154557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953000" y="1308100"/>
                <a:ext cx="2971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From appendix 3:</a:t>
                </a:r>
                <a:endParaRPr lang="en-US" sz="20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156200" y="1745675"/>
                <a:ext cx="304762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 smtClean="0">
                    <a:sym typeface="Symbol" pitchFamily="18" charset="2"/>
                  </a:rPr>
                  <a:t></a:t>
                </a:r>
                <a:r>
                  <a:rPr lang="en-US" b="1" baseline="-25000" dirty="0" err="1" smtClean="0">
                    <a:sym typeface="Symbol" pitchFamily="18" charset="2"/>
                  </a:rPr>
                  <a:t>f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Cl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 smtClean="0">
                    <a:sym typeface="Symbol" pitchFamily="18" charset="2"/>
                  </a:rPr>
                  <a:t></a:t>
                </a:r>
                <a:r>
                  <a:rPr lang="en-US" b="1" baseline="-25000" dirty="0" err="1" smtClean="0">
                    <a:sym typeface="Symbol" pitchFamily="18" charset="2"/>
                  </a:rPr>
                  <a:t>f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HCl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 smtClean="0">
                    <a:sym typeface="Symbol" pitchFamily="18" charset="2"/>
                  </a:rPr>
                  <a:t></a:t>
                </a:r>
                <a:r>
                  <a:rPr lang="en-US" b="1" baseline="-25000" dirty="0" err="1" smtClean="0">
                    <a:sym typeface="Symbol" pitchFamily="18" charset="2"/>
                  </a:rPr>
                  <a:t>f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-95.3 kJ/mol</a:t>
                </a:r>
              </a:p>
              <a:p>
                <a:pPr lvl="0"/>
                <a:endParaRPr lang="en-US" sz="1100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4902200" y="1051560"/>
              <a:ext cx="3317240" cy="13957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3302000"/>
            <a:ext cx="826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Which way will the reaction shift to reach equilibrium?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024757" y="3795762"/>
            <a:ext cx="3094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 </a:t>
            </a:r>
            <a:r>
              <a:rPr lang="en-US" sz="2800" dirty="0" smtClean="0">
                <a:solidFill>
                  <a:prstClr val="black"/>
                </a:solidFill>
              </a:rPr>
              <a:t>=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+  R T </a:t>
            </a:r>
            <a:r>
              <a:rPr lang="en-US" sz="2800" dirty="0" err="1" smtClean="0">
                <a:solidFill>
                  <a:prstClr val="black"/>
                </a:solidFill>
              </a:rPr>
              <a:t>ln</a:t>
            </a:r>
            <a:r>
              <a:rPr lang="en-US" sz="2800" dirty="0" smtClean="0">
                <a:solidFill>
                  <a:prstClr val="black"/>
                </a:solidFill>
              </a:rPr>
              <a:t> Q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994400" y="4246880"/>
            <a:ext cx="101600" cy="2946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926080" y="4267200"/>
            <a:ext cx="1219200" cy="50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6230" y="4745671"/>
            <a:ext cx="3696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</a:t>
            </a:r>
            <a:r>
              <a:rPr lang="en-US" sz="2000" i="1" dirty="0" smtClean="0">
                <a:solidFill>
                  <a:srgbClr val="000000"/>
                </a:solidFill>
              </a:rPr>
              <a:t>G</a:t>
            </a:r>
            <a:r>
              <a:rPr lang="en-US" sz="2000" dirty="0" smtClean="0">
                <a:solidFill>
                  <a:srgbClr val="000000"/>
                </a:solidFill>
              </a:rPr>
              <a:t>° </a:t>
            </a: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= [2(95.27 kJ/mol)]  [0 + 0]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	  = 190.54 kJ/mol </a:t>
            </a:r>
          </a:p>
        </p:txBody>
      </p:sp>
      <p:graphicFrame>
        <p:nvGraphicFramePr>
          <p:cNvPr id="627714" name="Object 2"/>
          <p:cNvGraphicFramePr>
            <a:graphicFrameLocks noChangeAspect="1"/>
          </p:cNvGraphicFramePr>
          <p:nvPr/>
        </p:nvGraphicFramePr>
        <p:xfrm>
          <a:off x="4930181" y="4606291"/>
          <a:ext cx="3746459" cy="795234"/>
        </p:xfrm>
        <a:graphic>
          <a:graphicData uri="http://schemas.openxmlformats.org/presentationml/2006/ole">
            <p:oleObj spid="_x0000_s627714" name="Equation" r:id="rId3" imgW="4216320" imgH="1028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CC3D1-C954-40FA-B75B-B7DD07C1C9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Another Example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0972" y="1334254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+ 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sym typeface="Symbol" pitchFamily="18" charset="2"/>
              </a:rPr>
              <a:t>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sym typeface="Symbol" pitchFamily="18" charset="2"/>
              </a:rPr>
              <a:t>2 </a:t>
            </a:r>
            <a:r>
              <a:rPr lang="en-US" sz="2400" dirty="0" err="1" smtClean="0">
                <a:sym typeface="Symbol" pitchFamily="18" charset="2"/>
              </a:rPr>
              <a:t>HCl</a:t>
            </a:r>
            <a:r>
              <a:rPr lang="en-US" sz="2400" dirty="0" smtClean="0">
                <a:sym typeface="Symbol" pitchFamily="18" charset="2"/>
              </a:rPr>
              <a:t>(</a:t>
            </a:r>
            <a:r>
              <a:rPr lang="en-US" sz="2400" i="1" dirty="0" smtClean="0">
                <a:sym typeface="Symbol" pitchFamily="18" charset="2"/>
              </a:rPr>
              <a:t>g</a:t>
            </a:r>
            <a:r>
              <a:rPr lang="en-US" sz="2400" dirty="0" smtClean="0">
                <a:sym typeface="Symbol" pitchFamily="18" charset="2"/>
              </a:rPr>
              <a:t>)</a:t>
            </a:r>
            <a:r>
              <a:rPr lang="en-US" sz="2400" baseline="-25000" dirty="0" smtClean="0">
                <a:sym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87120" y="975360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following reaction at 298 K: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35760" y="2130475"/>
            <a:ext cx="2245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0.25 </a:t>
            </a:r>
            <a:r>
              <a:rPr lang="en-US" sz="2000" dirty="0" err="1" smtClean="0"/>
              <a:t>atm</a:t>
            </a:r>
            <a:endParaRPr lang="en-US" sz="2000" dirty="0" smtClean="0"/>
          </a:p>
          <a:p>
            <a:r>
              <a:rPr lang="en-US" sz="2000" dirty="0" smtClean="0"/>
              <a:t>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0.45 </a:t>
            </a:r>
            <a:r>
              <a:rPr lang="en-US" sz="2000" dirty="0" err="1" smtClean="0"/>
              <a:t>atm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err="1" smtClean="0"/>
              <a:t>HCl</a:t>
            </a:r>
            <a:r>
              <a:rPr lang="en-US" sz="2000" dirty="0" smtClean="0"/>
              <a:t> = 0.30 </a:t>
            </a:r>
            <a:r>
              <a:rPr lang="en-US" sz="2000" dirty="0" err="1" smtClean="0"/>
              <a:t>atm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1818640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Given:</a:t>
            </a:r>
            <a:endParaRPr lang="en-US" dirty="0"/>
          </a:p>
        </p:txBody>
      </p:sp>
      <p:grpSp>
        <p:nvGrpSpPr>
          <p:cNvPr id="2" name="Group 38"/>
          <p:cNvGrpSpPr/>
          <p:nvPr/>
        </p:nvGrpSpPr>
        <p:grpSpPr>
          <a:xfrm>
            <a:off x="5034280" y="1850390"/>
            <a:ext cx="3317240" cy="1545571"/>
            <a:chOff x="4902200" y="1016000"/>
            <a:chExt cx="3317240" cy="1545571"/>
          </a:xfrm>
        </p:grpSpPr>
        <p:grpSp>
          <p:nvGrpSpPr>
            <p:cNvPr id="9" name="Group 36"/>
            <p:cNvGrpSpPr/>
            <p:nvPr/>
          </p:nvGrpSpPr>
          <p:grpSpPr>
            <a:xfrm>
              <a:off x="4902200" y="1016000"/>
              <a:ext cx="3250829" cy="1545571"/>
              <a:chOff x="4953000" y="1308100"/>
              <a:chExt cx="3250829" cy="154557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953000" y="1308100"/>
                <a:ext cx="2971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From appendix 3:</a:t>
                </a:r>
                <a:endParaRPr lang="en-US" sz="20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156200" y="1745675"/>
                <a:ext cx="304762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 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 smtClean="0">
                    <a:sym typeface="Symbol" pitchFamily="18" charset="2"/>
                  </a:rPr>
                  <a:t></a:t>
                </a:r>
                <a:r>
                  <a:rPr lang="en-US" b="1" baseline="-25000" dirty="0" err="1" smtClean="0">
                    <a:sym typeface="Symbol" pitchFamily="18" charset="2"/>
                  </a:rPr>
                  <a:t>f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Cl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2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s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  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 smtClean="0">
                    <a:sym typeface="Symbol" pitchFamily="18" charset="2"/>
                  </a:rPr>
                  <a:t></a:t>
                </a:r>
                <a:r>
                  <a:rPr lang="en-US" b="1" baseline="-25000" dirty="0" err="1" smtClean="0">
                    <a:sym typeface="Symbol" pitchFamily="18" charset="2"/>
                  </a:rPr>
                  <a:t>f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      0 kJ/mol</a:t>
                </a:r>
              </a:p>
              <a:p>
                <a:pPr lvl="0"/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HCl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(</a:t>
                </a:r>
                <a:r>
                  <a:rPr lang="en-US" i="1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)</a:t>
                </a:r>
                <a:r>
                  <a:rPr lang="en-US" kern="0" baseline="-2500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 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Symbol" pitchFamily="18" charset="2"/>
                    <a:ea typeface="ＭＳ Ｐゴシック"/>
                    <a:sym typeface="Symbol" pitchFamily="18" charset="2"/>
                  </a:rPr>
                  <a:t>D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G</a:t>
                </a:r>
                <a:r>
                  <a:rPr lang="en-US" b="1" dirty="0" err="1" smtClean="0">
                    <a:sym typeface="Symbol" pitchFamily="18" charset="2"/>
                  </a:rPr>
                  <a:t></a:t>
                </a:r>
                <a:r>
                  <a:rPr lang="en-US" b="1" baseline="-25000" dirty="0" err="1" smtClean="0">
                    <a:sym typeface="Symbol" pitchFamily="18" charset="2"/>
                  </a:rPr>
                  <a:t>f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  <a:sym typeface="Symbol" pitchFamily="18" charset="2"/>
                  </a:rPr>
                  <a:t> =   -95.3 kJ/mol</a:t>
                </a:r>
              </a:p>
              <a:p>
                <a:pPr lvl="0"/>
                <a:endParaRPr lang="en-US" sz="1100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4902200" y="1051560"/>
              <a:ext cx="3317240" cy="13957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3302000"/>
            <a:ext cx="826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Which way will the reaction shift to reach equilibrium?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024757" y="3795762"/>
            <a:ext cx="3094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 </a:t>
            </a:r>
            <a:r>
              <a:rPr lang="en-US" sz="2800" dirty="0" smtClean="0">
                <a:solidFill>
                  <a:prstClr val="black"/>
                </a:solidFill>
              </a:rPr>
              <a:t>=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+  R T </a:t>
            </a:r>
            <a:r>
              <a:rPr lang="en-US" sz="2800" dirty="0" err="1" smtClean="0">
                <a:solidFill>
                  <a:prstClr val="black"/>
                </a:solidFill>
              </a:rPr>
              <a:t>ln</a:t>
            </a:r>
            <a:r>
              <a:rPr lang="en-US" sz="2800" dirty="0" smtClean="0">
                <a:solidFill>
                  <a:prstClr val="black"/>
                </a:solidFill>
              </a:rPr>
              <a:t> Q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5840" y="5176244"/>
            <a:ext cx="71424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sym typeface="Symbol" pitchFamily="18" charset="2"/>
              </a:rPr>
              <a:t></a:t>
            </a:r>
            <a:r>
              <a:rPr lang="en-US" sz="2400" i="1" dirty="0" smtClean="0"/>
              <a:t>G</a:t>
            </a:r>
            <a:r>
              <a:rPr lang="en-US" sz="2400" dirty="0" smtClean="0"/>
              <a:t> = </a:t>
            </a:r>
            <a:r>
              <a:rPr lang="en-US" sz="2400" dirty="0" smtClean="0">
                <a:sym typeface="Symbol" pitchFamily="18" charset="2"/>
              </a:rPr>
              <a:t></a:t>
            </a:r>
            <a:r>
              <a:rPr lang="en-US" sz="2400" dirty="0" smtClean="0"/>
              <a:t>190,540 J/mol + (8.314J/</a:t>
            </a:r>
            <a:r>
              <a:rPr lang="en-US" sz="2400" dirty="0" err="1" smtClean="0"/>
              <a:t>K·mol</a:t>
            </a:r>
            <a:r>
              <a:rPr lang="en-US" sz="2400" dirty="0" smtClean="0"/>
              <a:t>)(298 K) </a:t>
            </a:r>
            <a:r>
              <a:rPr lang="en-US" sz="2400" dirty="0" err="1" smtClean="0"/>
              <a:t>ln</a:t>
            </a:r>
            <a:r>
              <a:rPr lang="en-US" sz="2400" dirty="0" smtClean="0"/>
              <a:t> (0.80) 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012950" y="4338260"/>
            <a:ext cx="2467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en-US" sz="2000" i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°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= 190.54 kJ/mol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09388" y="4368145"/>
            <a:ext cx="1055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Q = 0.80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754880" y="4246880"/>
            <a:ext cx="172720" cy="325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16400" y="4521200"/>
            <a:ext cx="103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constant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8400" y="4768850"/>
            <a:ext cx="89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given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H="1" flipV="1">
            <a:off x="5242560" y="4246880"/>
            <a:ext cx="182880" cy="5219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102694" y="5723374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Symbol" pitchFamily="18" charset="2"/>
              </a:rPr>
              <a:t></a:t>
            </a:r>
            <a:r>
              <a:rPr lang="en-US" sz="2400" i="1" dirty="0" smtClean="0"/>
              <a:t>G</a:t>
            </a:r>
            <a:r>
              <a:rPr lang="en-US" sz="2400" dirty="0" smtClean="0"/>
              <a:t> = </a:t>
            </a:r>
            <a:r>
              <a:rPr lang="en-US" sz="2400" dirty="0" smtClean="0">
                <a:sym typeface="Symbol" pitchFamily="18" charset="2"/>
              </a:rPr>
              <a:t></a:t>
            </a:r>
            <a:r>
              <a:rPr lang="en-US" sz="2400" dirty="0" smtClean="0"/>
              <a:t>191.09 kJ/mol 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640080" y="6192480"/>
            <a:ext cx="7853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Because </a:t>
            </a:r>
            <a:r>
              <a:rPr lang="el-GR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i="1" dirty="0" smtClean="0">
                <a:solidFill>
                  <a:srgbClr val="FF0000"/>
                </a:solidFill>
              </a:rPr>
              <a:t>G </a:t>
            </a:r>
            <a:r>
              <a:rPr lang="en-US" dirty="0" smtClean="0">
                <a:solidFill>
                  <a:srgbClr val="FF0000"/>
                </a:solidFill>
              </a:rPr>
              <a:t>&lt; 0, the net reaction proceeds from left to right to reach equilibrium.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3E59D-881C-4160-81CF-D0C59B46238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6323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17.8</a:t>
            </a:r>
          </a:p>
        </p:txBody>
      </p:sp>
      <p:sp>
        <p:nvSpPr>
          <p:cNvPr id="56324" name="Text Placeholder 2"/>
          <p:cNvSpPr>
            <a:spLocks/>
          </p:cNvSpPr>
          <p:nvPr/>
        </p:nvSpPr>
        <p:spPr bwMode="auto">
          <a:xfrm>
            <a:off x="152400" y="762000"/>
            <a:ext cx="8807450" cy="28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The equilibrium constant (</a:t>
            </a:r>
            <a:r>
              <a:rPr lang="en-US" sz="2000" i="1" dirty="0" smtClean="0">
                <a:solidFill>
                  <a:srgbClr val="000000"/>
                </a:solidFill>
              </a:rPr>
              <a:t>K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) for the reaction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N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O</a:t>
            </a:r>
            <a:r>
              <a:rPr lang="en-US" sz="2000" baseline="-25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</a:rPr>
              <a:t>g</a:t>
            </a:r>
            <a:r>
              <a:rPr lang="en-US" sz="2000" dirty="0" smtClean="0">
                <a:solidFill>
                  <a:srgbClr val="000000"/>
                </a:solidFill>
              </a:rPr>
              <a:t>)          2NO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</a:rPr>
              <a:t>g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is 0.113 at 298 K, which corresponds to a standard free-energy change of 5.40 kJ/mol. In a certain experiment, the initial pressures are </a:t>
            </a:r>
            <a:r>
              <a:rPr lang="en-US" sz="2000" i="1" dirty="0" smtClean="0">
                <a:solidFill>
                  <a:srgbClr val="000000"/>
                </a:solidFill>
              </a:rPr>
              <a:t>P</a:t>
            </a:r>
            <a:r>
              <a:rPr lang="en-US" sz="2000" baseline="-25000" dirty="0" smtClean="0">
                <a:solidFill>
                  <a:srgbClr val="000000"/>
                </a:solidFill>
              </a:rPr>
              <a:t>NO</a:t>
            </a:r>
            <a:r>
              <a:rPr lang="en-US" sz="2000" baseline="-50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= 0.122 </a:t>
            </a:r>
            <a:r>
              <a:rPr lang="en-US" sz="2000" dirty="0" err="1" smtClean="0">
                <a:solidFill>
                  <a:srgbClr val="000000"/>
                </a:solidFill>
              </a:rPr>
              <a:t>atm</a:t>
            </a:r>
            <a:r>
              <a:rPr lang="en-US" sz="2000" dirty="0" smtClean="0">
                <a:solidFill>
                  <a:srgbClr val="000000"/>
                </a:solidFill>
              </a:rPr>
              <a:t> and </a:t>
            </a:r>
            <a:r>
              <a:rPr lang="en-US" sz="2000" i="1" dirty="0" smtClean="0">
                <a:solidFill>
                  <a:srgbClr val="000000"/>
                </a:solidFill>
              </a:rPr>
              <a:t>P</a:t>
            </a:r>
            <a:r>
              <a:rPr lang="en-US" sz="2000" baseline="-25000" dirty="0" smtClean="0">
                <a:solidFill>
                  <a:srgbClr val="000000"/>
                </a:solidFill>
              </a:rPr>
              <a:t>N</a:t>
            </a:r>
            <a:r>
              <a:rPr lang="en-US" sz="2000" baseline="-50000" dirty="0" smtClean="0">
                <a:solidFill>
                  <a:srgbClr val="000000"/>
                </a:solidFill>
              </a:rPr>
              <a:t>2</a:t>
            </a:r>
            <a:r>
              <a:rPr lang="en-US" sz="2000" baseline="-25000" dirty="0" smtClean="0">
                <a:solidFill>
                  <a:srgbClr val="000000"/>
                </a:solidFill>
              </a:rPr>
              <a:t>O</a:t>
            </a:r>
            <a:r>
              <a:rPr lang="en-US" sz="2000" baseline="-50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 = 0.453 atm.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Calculate </a:t>
            </a:r>
            <a:r>
              <a:rPr lang="el-GR" sz="2000" dirty="0" smtClean="0">
                <a:solidFill>
                  <a:srgbClr val="000000"/>
                </a:solidFill>
                <a:cs typeface="Arial" charset="0"/>
              </a:rPr>
              <a:t>Δ</a:t>
            </a:r>
            <a:r>
              <a:rPr lang="en-US" sz="2000" i="1" dirty="0" smtClean="0">
                <a:solidFill>
                  <a:srgbClr val="000000"/>
                </a:solidFill>
              </a:rPr>
              <a:t>G </a:t>
            </a:r>
            <a:r>
              <a:rPr lang="en-US" sz="2000" dirty="0" smtClean="0">
                <a:solidFill>
                  <a:srgbClr val="000000"/>
                </a:solidFill>
              </a:rPr>
              <a:t>for the reaction at these pressures and predict the direction of the net reaction toward equilibrium.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b="1" i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56325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6880" y="1247458"/>
            <a:ext cx="547688" cy="185737"/>
          </a:xfrm>
          <a:noFill/>
          <a:ln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1" y="3276601"/>
            <a:ext cx="6344920" cy="283326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08400" y="3408640"/>
            <a:ext cx="4836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Because </a:t>
            </a:r>
            <a:r>
              <a:rPr lang="el-GR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i="1" dirty="0" smtClean="0">
                <a:solidFill>
                  <a:srgbClr val="FF0000"/>
                </a:solidFill>
              </a:rPr>
              <a:t>G </a:t>
            </a:r>
            <a:r>
              <a:rPr lang="en-US" dirty="0" smtClean="0">
                <a:solidFill>
                  <a:srgbClr val="FF0000"/>
                </a:solidFill>
              </a:rPr>
              <a:t>&lt; 0, the net reaction proceeds from left to right to reach equilibrium.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765" y="2450148"/>
            <a:ext cx="42481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518" y="2352993"/>
            <a:ext cx="41243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03E0D-D49B-4CC6-BAA4-76B0082F365B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668463" y="587248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baseline="3000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 &lt; 0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40463" y="587756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sz="24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 Energy and Equilibrium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532757" y="839202"/>
            <a:ext cx="2278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= </a:t>
            </a:r>
            <a:r>
              <a:rPr lang="en-US" sz="2800" dirty="0" smtClean="0">
                <a:solidFill>
                  <a:prstClr val="black"/>
                </a:solidFill>
              </a:rPr>
              <a:t>-R T </a:t>
            </a:r>
            <a:r>
              <a:rPr lang="en-US" sz="2800" dirty="0" err="1" smtClean="0">
                <a:solidFill>
                  <a:prstClr val="black"/>
                </a:solidFill>
              </a:rPr>
              <a:t>ln</a:t>
            </a:r>
            <a:r>
              <a:rPr lang="en-US" sz="2800" dirty="0" smtClean="0">
                <a:solidFill>
                  <a:prstClr val="black"/>
                </a:solidFill>
              </a:rPr>
              <a:t> K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5090" y="927854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At equilibrium:</a:t>
            </a:r>
            <a:endParaRPr lang="en-US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410837" y="1540242"/>
            <a:ext cx="3094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 </a:t>
            </a:r>
            <a:r>
              <a:rPr lang="en-US" sz="2800" dirty="0" smtClean="0">
                <a:solidFill>
                  <a:prstClr val="black"/>
                </a:solidFill>
              </a:rPr>
              <a:t>=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+  R T </a:t>
            </a:r>
            <a:r>
              <a:rPr lang="en-US" sz="2800" dirty="0" err="1" smtClean="0">
                <a:solidFill>
                  <a:prstClr val="black"/>
                </a:solidFill>
              </a:rPr>
              <a:t>ln</a:t>
            </a:r>
            <a:r>
              <a:rPr lang="en-US" sz="2800" dirty="0" smtClean="0">
                <a:solidFill>
                  <a:prstClr val="black"/>
                </a:solidFill>
              </a:rPr>
              <a:t> Q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8930" y="1628894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At any time: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32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Chapter 17</a:t>
            </a:r>
            <a:endParaRPr lang="en-US" sz="4000" u="sn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" y="990600"/>
            <a:ext cx="4587240" cy="2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 flipV="1">
            <a:off x="1042345" y="3392670"/>
            <a:ext cx="3453456" cy="379230"/>
          </a:xfrm>
          <a:prstGeom prst="roundRect">
            <a:avLst>
              <a:gd name="adj" fmla="val 106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fc02.deviantart.net/fs71/i/2014/004/b/3/three_laws_of_robotics_by_bast_imret-d6zi8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3891280"/>
            <a:ext cx="3661897" cy="2783840"/>
          </a:xfrm>
          <a:prstGeom prst="rect">
            <a:avLst/>
          </a:prstGeom>
          <a:noFill/>
        </p:spPr>
      </p:pic>
      <p:pic>
        <p:nvPicPr>
          <p:cNvPr id="2054" name="Picture 6" descr="http://blogs.solidworks.com/teacher/wp-content/uploads/sites/3/6a00d83451706569e20176170c962c97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097280"/>
            <a:ext cx="3416133" cy="2331720"/>
          </a:xfrm>
          <a:prstGeom prst="rect">
            <a:avLst/>
          </a:prstGeom>
          <a:noFill/>
        </p:spPr>
      </p:pic>
      <p:pic>
        <p:nvPicPr>
          <p:cNvPr id="2056" name="Picture 8" descr="http://www.chem1.com/acad/webtext/thermeq/TE-images/entropy_n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135" y="3954462"/>
            <a:ext cx="3908425" cy="226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0240" y="1101636"/>
            <a:ext cx="782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400" dirty="0" smtClean="0"/>
              <a:t>Synthesis of proteins: (first step)  </a:t>
            </a:r>
          </a:p>
          <a:p>
            <a:pPr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alanine</a:t>
            </a:r>
            <a:r>
              <a:rPr lang="en-US" altLang="en-US" sz="2400" dirty="0" smtClean="0"/>
              <a:t> + </a:t>
            </a:r>
            <a:r>
              <a:rPr lang="en-US" altLang="en-US" sz="2400" dirty="0" err="1" smtClean="0"/>
              <a:t>glycine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 </a:t>
            </a:r>
            <a:r>
              <a:rPr lang="en-US" altLang="en-US" sz="2400" dirty="0" err="1" smtClean="0">
                <a:sym typeface="Symbol" pitchFamily="18" charset="2"/>
              </a:rPr>
              <a:t>alanylglycine</a:t>
            </a:r>
            <a:r>
              <a:rPr lang="en-US" altLang="en-US" sz="2400" dirty="0" smtClean="0">
                <a:sym typeface="Symbol" pitchFamily="18" charset="2"/>
              </a:rPr>
              <a:t> 	 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° = 29 kJ/mol</a:t>
            </a:r>
            <a:endParaRPr lang="en-US" alt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  <a:latin typeface="Calibri"/>
              </a:rPr>
              <a:t>“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Uphill” Reactions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60834" name="Picture 2" descr="http://environ.andrew.cmu.edu/m3/s5/graphics/embedded/glycine_alanine_rx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843" y="2042795"/>
            <a:ext cx="4772025" cy="10096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59280" y="3083520"/>
            <a:ext cx="542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Because </a:t>
            </a:r>
            <a:r>
              <a:rPr lang="el-GR" sz="20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000" i="1" dirty="0" smtClean="0">
                <a:solidFill>
                  <a:srgbClr val="FF0000"/>
                </a:solidFill>
              </a:rPr>
              <a:t>G </a:t>
            </a:r>
            <a:r>
              <a:rPr lang="en-US" sz="2000" dirty="0" smtClean="0">
                <a:solidFill>
                  <a:srgbClr val="FF0000"/>
                </a:solidFill>
              </a:rPr>
              <a:t>&gt; 0, the reaction is non-spontaneous.</a:t>
            </a:r>
          </a:p>
        </p:txBody>
      </p:sp>
      <p:graphicFrame>
        <p:nvGraphicFramePr>
          <p:cNvPr id="760835" name="Object 3"/>
          <p:cNvGraphicFramePr>
            <a:graphicFrameLocks noChangeAspect="1"/>
          </p:cNvGraphicFramePr>
          <p:nvPr/>
        </p:nvGraphicFramePr>
        <p:xfrm>
          <a:off x="3006408" y="3810556"/>
          <a:ext cx="1139825" cy="1546225"/>
        </p:xfrm>
        <a:graphic>
          <a:graphicData uri="http://schemas.openxmlformats.org/presentationml/2006/ole">
            <p:oleObj spid="_x0000_s760835" name="CS ChemDraw Drawing" r:id="rId4" imgW="1139421" imgH="1546560" progId="ChemDraw.Document.6.0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 rot="19493516">
            <a:off x="3037840" y="4492751"/>
            <a:ext cx="89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alanine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9493516">
            <a:off x="3413760" y="4639418"/>
            <a:ext cx="89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glycine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77360" y="4629388"/>
            <a:ext cx="6705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80000" y="4420473"/>
            <a:ext cx="141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reaction!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49120" y="5623520"/>
            <a:ext cx="5425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Need to couple two reactions!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  <a:latin typeface="Calibri"/>
              </a:rPr>
              <a:t>Coupled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9525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Coupled Reactions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using a thermodynamically favorable (</a:t>
            </a:r>
            <a:r>
              <a:rPr lang="en-US" altLang="en-US" sz="2400" dirty="0" smtClean="0">
                <a:sym typeface="Symbol" pitchFamily="18" charset="2"/>
              </a:rPr>
              <a:t>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° &lt; 0)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reaction (</a:t>
            </a:r>
            <a:r>
              <a:rPr lang="en-US" altLang="en-US" sz="2400" dirty="0" smtClean="0">
                <a:sym typeface="Symbol" pitchFamily="18" charset="2"/>
              </a:rPr>
              <a:t>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° &lt; 0)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to drive an unfavorable one (</a:t>
            </a:r>
            <a:r>
              <a:rPr lang="en-US" altLang="en-US" sz="2400" dirty="0" smtClean="0">
                <a:sym typeface="Symbol" pitchFamily="18" charset="2"/>
              </a:rPr>
              <a:t>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° &gt; 0)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768002" name="Picture 2" descr="http://textflow.mheducation.com/figures/0077386620/cha02680_ueq1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2383156"/>
            <a:ext cx="5628957" cy="351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3040" y="1920240"/>
            <a:ext cx="454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 Industrial ore separation-</a:t>
            </a:r>
            <a:endParaRPr lang="en-US" sz="2000" dirty="0"/>
          </a:p>
        </p:txBody>
      </p:sp>
      <p:pic>
        <p:nvPicPr>
          <p:cNvPr id="768004" name="Picture 4" descr="Sphalerite-Dolomite-Chalcopyrite-165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3" y="3319145"/>
            <a:ext cx="1610422" cy="110045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1828800" y="2722880"/>
            <a:ext cx="254000" cy="8229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6640" y="4422259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Sphalerite</a:t>
            </a:r>
            <a:r>
              <a:rPr lang="en-US" dirty="0" smtClean="0"/>
              <a:t> ore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84320" y="3822819"/>
            <a:ext cx="4084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Major applications in the US</a:t>
            </a:r>
          </a:p>
          <a:p>
            <a:pPr marL="565150" indent="-342900">
              <a:buFont typeface="+mj-lt"/>
              <a:buAutoNum type="arabicParenR"/>
            </a:pPr>
            <a:r>
              <a:rPr lang="en-US" sz="2000" dirty="0" smtClean="0"/>
              <a:t>Galvanizing (55%)</a:t>
            </a:r>
          </a:p>
          <a:p>
            <a:pPr marL="565150" indent="-342900">
              <a:buFont typeface="+mj-lt"/>
              <a:buAutoNum type="arabicParenR"/>
            </a:pPr>
            <a:r>
              <a:rPr lang="en-US" sz="2000" dirty="0" smtClean="0"/>
              <a:t>Alloys (21%)</a:t>
            </a:r>
          </a:p>
          <a:p>
            <a:pPr marL="565150" indent="-342900">
              <a:buFont typeface="+mj-lt"/>
              <a:buAutoNum type="arabicParenR"/>
            </a:pPr>
            <a:r>
              <a:rPr lang="en-US" sz="2000" dirty="0" smtClean="0"/>
              <a:t>Brass and bronze (16%)</a:t>
            </a:r>
          </a:p>
          <a:p>
            <a:pPr marL="565150" indent="-342900">
              <a:buFont typeface="+mj-lt"/>
              <a:buAutoNum type="arabicParenR"/>
            </a:pPr>
            <a:r>
              <a:rPr lang="en-US" sz="2000" dirty="0" smtClean="0"/>
              <a:t>Miscellaneous (8%)</a:t>
            </a:r>
          </a:p>
          <a:p>
            <a:pPr algn="ctr"/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95040" y="2702560"/>
            <a:ext cx="508000" cy="71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5040" y="3426579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Zinc Metal</a:t>
            </a:r>
            <a:endParaRPr lang="en-US" u="sng" dirty="0"/>
          </a:p>
        </p:txBody>
      </p:sp>
      <p:sp>
        <p:nvSpPr>
          <p:cNvPr id="16" name="Rectangle 15"/>
          <p:cNvSpPr/>
          <p:nvPr/>
        </p:nvSpPr>
        <p:spPr>
          <a:xfrm>
            <a:off x="3461353" y="6417250"/>
            <a:ext cx="5179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We need 2000 tones of the zinc metal per year!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46313" y="5327134"/>
            <a:ext cx="23795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White pigment (</a:t>
            </a:r>
            <a:r>
              <a:rPr lang="en-US" sz="1600" dirty="0" err="1" smtClean="0"/>
              <a:t>ZnO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Fire retardant (ZnCl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Vitamin supplement (Zn</a:t>
            </a:r>
            <a:r>
              <a:rPr lang="en-US" sz="1600" baseline="30000" dirty="0" smtClean="0"/>
              <a:t>2+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Reducing agent (Zn(s))</a:t>
            </a:r>
            <a:endParaRPr lang="en-US" sz="16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  <a:latin typeface="Calibri"/>
              </a:rPr>
              <a:t>Coupled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9525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Coupled Reactions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using a thermodynamically favorable (</a:t>
            </a:r>
            <a:r>
              <a:rPr lang="en-US" altLang="en-US" sz="2400" dirty="0" smtClean="0">
                <a:sym typeface="Symbol" pitchFamily="18" charset="2"/>
              </a:rPr>
              <a:t>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° &lt; 0)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reaction (</a:t>
            </a:r>
            <a:r>
              <a:rPr lang="en-US" altLang="en-US" sz="2400" dirty="0" smtClean="0">
                <a:sym typeface="Symbol" pitchFamily="18" charset="2"/>
              </a:rPr>
              <a:t>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° &lt; 0)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to drive an unfavorable one (</a:t>
            </a:r>
            <a:r>
              <a:rPr lang="en-US" altLang="en-US" sz="2400" dirty="0" smtClean="0">
                <a:sym typeface="Symbol" pitchFamily="18" charset="2"/>
              </a:rPr>
              <a:t>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° &gt; 0)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768002" name="Picture 2" descr="http://textflow.mheducation.com/figures/0077386620/cha02680_ueq1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2383156"/>
            <a:ext cx="5628957" cy="351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3040" y="1920240"/>
            <a:ext cx="454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 Industrial ore separation-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2720" y="4884390"/>
            <a:ext cx="625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95 % of Zinc is produced by this method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768008" name="Picture 8" descr="http://textflow.mheducation.com/figures/0077386620/cha02680_ueq17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883" y="3673322"/>
            <a:ext cx="6701722" cy="105552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97760" y="2905760"/>
            <a:ext cx="424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Unfavorable reaction (</a:t>
            </a:r>
            <a:r>
              <a:rPr lang="en-US" altLang="en-US" sz="2400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sz="2400" i="1" dirty="0" smtClean="0">
                <a:solidFill>
                  <a:srgbClr val="0000FF"/>
                </a:solidFill>
              </a:rPr>
              <a:t>G</a:t>
            </a:r>
            <a:r>
              <a:rPr lang="en-US" altLang="en-US" sz="2400" dirty="0" smtClean="0">
                <a:solidFill>
                  <a:srgbClr val="0000FF"/>
                </a:solidFill>
              </a:rPr>
              <a:t>° &gt; 0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5600" y="323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prstClr val="black"/>
                </a:solidFill>
              </a:rPr>
              <a:t>Gibbs Free Energy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92475" y="1048670"/>
            <a:ext cx="2967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3600" i="1" dirty="0" smtClean="0">
                <a:solidFill>
                  <a:prstClr val="black"/>
                </a:solidFill>
              </a:rPr>
              <a:t>G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= </a:t>
            </a:r>
            <a:r>
              <a:rPr lang="en-US" sz="36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3600" dirty="0" smtClean="0">
                <a:solidFill>
                  <a:prstClr val="black"/>
                </a:solidFill>
              </a:rPr>
              <a:t>H</a:t>
            </a:r>
            <a:r>
              <a:rPr lang="en-US" sz="3600" baseline="-25000" dirty="0" smtClean="0">
                <a:solidFill>
                  <a:prstClr val="black"/>
                </a:solidFill>
              </a:rPr>
              <a:t>  </a:t>
            </a:r>
            <a:r>
              <a:rPr lang="en-US" sz="3600" dirty="0" smtClean="0">
                <a:solidFill>
                  <a:prstClr val="black"/>
                </a:solidFill>
              </a:rPr>
              <a:t>-  T</a:t>
            </a:r>
            <a:r>
              <a:rPr lang="en-US" sz="36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3600" i="1" dirty="0" smtClean="0">
                <a:solidFill>
                  <a:prstClr val="black"/>
                </a:solidFill>
              </a:rPr>
              <a:t>S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136" y="1741482"/>
            <a:ext cx="833283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If you know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G for reactants and products then you can calculate if a reaction is spontaneous. 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If you know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G for two reaction then you can calculate if the sum is spontaneous. 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If you know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S,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H and T then you can calculate spontaneity. 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Can predict the temperature when a reaction becomes spontaneous.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If you have </a:t>
            </a:r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prstClr val="black"/>
                </a:solidFill>
              </a:rPr>
              <a:t>H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vap</a:t>
            </a:r>
            <a:r>
              <a:rPr lang="en-US" sz="2400" dirty="0" smtClean="0">
                <a:solidFill>
                  <a:prstClr val="black"/>
                </a:solidFill>
              </a:rPr>
              <a:t> or </a:t>
            </a:r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prstClr val="black"/>
                </a:solidFill>
              </a:rPr>
              <a:t>H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fus</a:t>
            </a:r>
            <a:r>
              <a:rPr lang="en-US" sz="2400" dirty="0" smtClean="0">
                <a:solidFill>
                  <a:prstClr val="black"/>
                </a:solidFill>
              </a:rPr>
              <a:t> and </a:t>
            </a: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S you can predict boiling and freezing points.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If you have </a:t>
            </a:r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prstClr val="black"/>
                </a:solidFill>
              </a:rPr>
              <a:t>H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vap</a:t>
            </a:r>
            <a:r>
              <a:rPr lang="en-US" sz="2400" dirty="0" smtClean="0">
                <a:solidFill>
                  <a:prstClr val="black"/>
                </a:solidFill>
              </a:rPr>
              <a:t> or </a:t>
            </a:r>
            <a:r>
              <a:rPr lang="en-US" sz="2400" dirty="0" err="1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err="1" smtClean="0">
                <a:solidFill>
                  <a:prstClr val="black"/>
                </a:solidFill>
              </a:rPr>
              <a:t>H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fus</a:t>
            </a:r>
            <a:r>
              <a:rPr lang="en-US" sz="2400" dirty="0" smtClean="0">
                <a:solidFill>
                  <a:prstClr val="black"/>
                </a:solidFill>
              </a:rPr>
              <a:t> and T you can predict the entropy change during a phase change.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Can predict equilibrium shifts.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7040" y="6238240"/>
            <a:ext cx="4135120" cy="4165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7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585913"/>
            <a:ext cx="87820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  <a:latin typeface="Calibri"/>
              </a:rPr>
              <a:t>Coupled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Reactions in Biology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0983" y="5395529"/>
            <a:ext cx="6016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glucose + Pi → glucose-6-phosphate</a:t>
            </a:r>
          </a:p>
          <a:p>
            <a:r>
              <a:rPr lang="en-US" sz="2400" dirty="0" smtClean="0"/>
              <a:t>      ATP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→ ADP + Pi</a:t>
            </a:r>
          </a:p>
          <a:p>
            <a:r>
              <a:rPr lang="en-US" sz="2400" dirty="0" smtClean="0"/>
              <a:t>glucose + ATP → glucose-6-phosphate + ADP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72936" y="6203373"/>
            <a:ext cx="55487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086100" y="5486400"/>
            <a:ext cx="301336" cy="2493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26972" y="5877791"/>
            <a:ext cx="301336" cy="2493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36287" y="2482334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i="1" dirty="0" smtClean="0">
                <a:solidFill>
                  <a:srgbClr val="0000FF"/>
                </a:solidFill>
              </a:rPr>
              <a:t>G</a:t>
            </a:r>
            <a:r>
              <a:rPr lang="en-US" altLang="en-US" dirty="0" smtClean="0">
                <a:solidFill>
                  <a:srgbClr val="0000FF"/>
                </a:solidFill>
              </a:rPr>
              <a:t>° &lt; 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41647" y="3498334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i="1" dirty="0" smtClean="0">
                <a:solidFill>
                  <a:srgbClr val="0000FF"/>
                </a:solidFill>
              </a:rPr>
              <a:t>G</a:t>
            </a:r>
            <a:r>
              <a:rPr lang="en-US" altLang="en-US" dirty="0" smtClean="0">
                <a:solidFill>
                  <a:srgbClr val="0000FF"/>
                </a:solidFill>
              </a:rPr>
              <a:t>° &gt; 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88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  <a:latin typeface="Calibri"/>
              </a:rPr>
              <a:t>Coupled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Reactions in Biology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71074" name="Picture 2" descr="http://www.eyetotheuniverse.com/wp-content/uploads/2014/12/best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175" y="1412557"/>
            <a:ext cx="2394585" cy="1363892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4124960" y="2072640"/>
            <a:ext cx="955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1076" name="Picture 4" descr="http://new.homeschoolmarketplace.com/wp-content/uploads/human_body_3677x2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735" y="1141095"/>
            <a:ext cx="2922905" cy="18158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12240" y="2824480"/>
            <a:ext cx="26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7600" y="3017520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Structural motion and maintenance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22880" y="3169920"/>
            <a:ext cx="0" cy="772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91920" y="4074160"/>
            <a:ext cx="26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Fats and Carbohydrates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969760" y="3362960"/>
            <a:ext cx="0" cy="6502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74720" y="4727059"/>
            <a:ext cx="26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ATP and NADPH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53360" y="4429760"/>
            <a:ext cx="1117600" cy="4819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608320" y="4399280"/>
            <a:ext cx="792480" cy="4921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50560" y="4046339"/>
            <a:ext cx="26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Coupled reactions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43760" y="170001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962400" y="4673600"/>
            <a:ext cx="1656080" cy="467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865120" y="5212080"/>
            <a:ext cx="387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Chemical Batteries for the Body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Stored bond energy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4" grpId="0"/>
      <p:bldP spid="28" grpId="0" animBg="1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  <a:latin typeface="Calibri"/>
              </a:rPr>
              <a:t>Coupled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Reactions in Biology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72098" name="Picture 2" descr="http://textflow.mheducation.com/figures/0077386620/cha02680_ueq17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123" y="1438274"/>
            <a:ext cx="6420556" cy="288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005840"/>
            <a:ext cx="305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Digestion/respiration: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79600"/>
            <a:ext cx="305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Generation of ATP:</a:t>
            </a:r>
            <a:endParaRPr lang="en-US" sz="2000" dirty="0"/>
          </a:p>
        </p:txBody>
      </p:sp>
      <p:pic>
        <p:nvPicPr>
          <p:cNvPr id="772100" name="Picture 4" descr="http://textflow.mheducation.com/figures/0077386620/cha02680_ueq17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843" y="2332355"/>
            <a:ext cx="5882957" cy="294148"/>
          </a:xfrm>
          <a:prstGeom prst="rect">
            <a:avLst/>
          </a:prstGeom>
          <a:noFill/>
        </p:spPr>
      </p:pic>
      <p:pic>
        <p:nvPicPr>
          <p:cNvPr id="772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140" y="3089274"/>
            <a:ext cx="3394905" cy="299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2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743" y="3103013"/>
            <a:ext cx="2807017" cy="28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952240" y="4389120"/>
            <a:ext cx="9855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0" y="3799840"/>
            <a:ext cx="11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Burning Glucose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34160" y="6096000"/>
            <a:ext cx="1503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Low Energy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2800" y="6096000"/>
            <a:ext cx="185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Higher Energy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0240" y="1101636"/>
            <a:ext cx="782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400" dirty="0" smtClean="0"/>
              <a:t>Synthesis of proteins: (first step)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  <a:latin typeface="Calibri"/>
              </a:rPr>
              <a:t>“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Uphill” Reactions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60834" name="Picture 2" descr="http://environ.andrew.cmu.edu/m3/s5/graphics/embedded/glycine_alanine_rx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843" y="1778635"/>
            <a:ext cx="4772025" cy="100965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920240" y="3126155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000" dirty="0" smtClean="0"/>
              <a:t>ATP + H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O </a:t>
            </a:r>
            <a:r>
              <a:rPr lang="en-US" altLang="en-US" sz="2000" dirty="0" smtClean="0">
                <a:sym typeface="Symbol" pitchFamily="18" charset="2"/>
              </a:rPr>
              <a:t> </a:t>
            </a:r>
            <a:r>
              <a:rPr lang="en-US" altLang="en-US" sz="2000" dirty="0" smtClean="0"/>
              <a:t>ADP + H</a:t>
            </a:r>
            <a:r>
              <a:rPr lang="en-US" altLang="en-US" sz="2000" baseline="-25000" dirty="0" smtClean="0"/>
              <a:t>3</a:t>
            </a:r>
            <a:r>
              <a:rPr lang="en-US" altLang="en-US" sz="2000" dirty="0" smtClean="0"/>
              <a:t>PO</a:t>
            </a:r>
            <a:r>
              <a:rPr lang="en-US" altLang="en-US" sz="2000" baseline="-25000" dirty="0" smtClean="0"/>
              <a:t>4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	                    </a:t>
            </a:r>
            <a:r>
              <a:rPr lang="en-US" altLang="en-US" sz="2000" i="1" dirty="0" smtClean="0"/>
              <a:t>G</a:t>
            </a:r>
            <a:r>
              <a:rPr lang="en-US" altLang="en-US" sz="2000" dirty="0" smtClean="0"/>
              <a:t>° = -31 kJ/mol</a:t>
            </a:r>
            <a:endParaRPr lang="en-US" alt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249680" y="2721641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dirty="0" err="1" smtClean="0">
                <a:solidFill>
                  <a:prstClr val="black"/>
                </a:solidFill>
              </a:rPr>
              <a:t>alanine</a:t>
            </a:r>
            <a:r>
              <a:rPr lang="en-US" altLang="en-US" sz="2000" dirty="0" smtClean="0">
                <a:solidFill>
                  <a:prstClr val="black"/>
                </a:solidFill>
              </a:rPr>
              <a:t> + </a:t>
            </a:r>
            <a:r>
              <a:rPr lang="en-US" altLang="en-US" sz="2000" dirty="0" err="1" smtClean="0">
                <a:solidFill>
                  <a:prstClr val="black"/>
                </a:solidFill>
              </a:rPr>
              <a:t>glycine</a:t>
            </a:r>
            <a:r>
              <a:rPr lang="en-US" altLang="en-US" sz="2000" dirty="0" smtClean="0">
                <a:solidFill>
                  <a:prstClr val="black"/>
                </a:solidFill>
              </a:rPr>
              <a:t> </a:t>
            </a:r>
            <a:r>
              <a:rPr lang="en-US" altLang="en-US" sz="2000" dirty="0" smtClean="0">
                <a:solidFill>
                  <a:prstClr val="black"/>
                </a:solidFill>
                <a:sym typeface="Symbol" pitchFamily="18" charset="2"/>
              </a:rPr>
              <a:t> </a:t>
            </a:r>
            <a:r>
              <a:rPr lang="en-US" altLang="en-US" sz="2000" dirty="0" err="1" smtClean="0">
                <a:solidFill>
                  <a:prstClr val="black"/>
                </a:solidFill>
                <a:sym typeface="Symbol" pitchFamily="18" charset="2"/>
              </a:rPr>
              <a:t>alanylglycine</a:t>
            </a:r>
            <a:r>
              <a:rPr lang="en-US" altLang="en-US" sz="2000" dirty="0" smtClean="0">
                <a:solidFill>
                  <a:prstClr val="black"/>
                </a:solidFill>
                <a:sym typeface="Symbol" pitchFamily="18" charset="2"/>
              </a:rPr>
              <a:t> 	                                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G</a:t>
            </a:r>
            <a:r>
              <a:rPr lang="en-US" altLang="en-US" sz="2000" dirty="0" smtClean="0">
                <a:solidFill>
                  <a:prstClr val="black"/>
                </a:solidFill>
              </a:rPr>
              <a:t>° =  29 kJ/mol  </a:t>
            </a:r>
            <a:endParaRPr lang="en-US" altLang="en-US" sz="2000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93816" y="3582093"/>
            <a:ext cx="75625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20320" y="361572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dirty="0" err="1" smtClean="0">
                <a:solidFill>
                  <a:prstClr val="black"/>
                </a:solidFill>
              </a:rPr>
              <a:t>alanine</a:t>
            </a:r>
            <a:r>
              <a:rPr lang="en-US" altLang="en-US" sz="2000" dirty="0" smtClean="0">
                <a:solidFill>
                  <a:prstClr val="black"/>
                </a:solidFill>
              </a:rPr>
              <a:t> + </a:t>
            </a:r>
            <a:r>
              <a:rPr lang="en-US" altLang="en-US" sz="2000" dirty="0" err="1" smtClean="0">
                <a:solidFill>
                  <a:prstClr val="black"/>
                </a:solidFill>
              </a:rPr>
              <a:t>glycine</a:t>
            </a:r>
            <a:r>
              <a:rPr lang="en-US" altLang="en-US" sz="2000" dirty="0" smtClean="0">
                <a:solidFill>
                  <a:prstClr val="black"/>
                </a:solidFill>
              </a:rPr>
              <a:t> + </a:t>
            </a:r>
            <a:r>
              <a:rPr lang="en-US" altLang="en-US" sz="2000" dirty="0" smtClean="0"/>
              <a:t>ATP + H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O </a:t>
            </a:r>
            <a:r>
              <a:rPr lang="en-US" altLang="en-US" sz="2000" dirty="0" smtClean="0">
                <a:solidFill>
                  <a:prstClr val="black"/>
                </a:solidFill>
                <a:sym typeface="Symbol" pitchFamily="18" charset="2"/>
              </a:rPr>
              <a:t> </a:t>
            </a:r>
            <a:r>
              <a:rPr lang="en-US" altLang="en-US" sz="2000" dirty="0" err="1" smtClean="0">
                <a:solidFill>
                  <a:prstClr val="black"/>
                </a:solidFill>
                <a:sym typeface="Symbol" pitchFamily="18" charset="2"/>
              </a:rPr>
              <a:t>alanylglycine</a:t>
            </a:r>
            <a:r>
              <a:rPr lang="en-US" altLang="en-US" sz="2000" dirty="0" smtClean="0">
                <a:solidFill>
                  <a:prstClr val="black"/>
                </a:solidFill>
                <a:sym typeface="Symbol" pitchFamily="18" charset="2"/>
              </a:rPr>
              <a:t> + </a:t>
            </a:r>
            <a:r>
              <a:rPr lang="en-US" altLang="en-US" sz="2000" dirty="0" smtClean="0"/>
              <a:t>ADP + H</a:t>
            </a:r>
            <a:r>
              <a:rPr lang="en-US" altLang="en-US" sz="2000" baseline="-25000" dirty="0" smtClean="0"/>
              <a:t>3</a:t>
            </a:r>
            <a:r>
              <a:rPr lang="en-US" altLang="en-US" sz="2000" dirty="0" smtClean="0"/>
              <a:t>PO</a:t>
            </a:r>
            <a:r>
              <a:rPr lang="en-US" altLang="en-US" sz="2000" baseline="-25000" dirty="0" smtClean="0"/>
              <a:t>4</a:t>
            </a:r>
            <a:r>
              <a:rPr lang="en-US" altLang="en-US" sz="2000" dirty="0" smtClean="0">
                <a:solidFill>
                  <a:prstClr val="black"/>
                </a:solidFill>
                <a:sym typeface="Symbol" pitchFamily="18" charset="2"/>
              </a:rPr>
              <a:t>         </a:t>
            </a:r>
            <a:r>
              <a:rPr lang="en-US" altLang="en-US" sz="2000" i="1" dirty="0" smtClean="0">
                <a:solidFill>
                  <a:prstClr val="black"/>
                </a:solidFill>
              </a:rPr>
              <a:t>G</a:t>
            </a:r>
            <a:r>
              <a:rPr lang="en-US" altLang="en-US" sz="2000" dirty="0" smtClean="0">
                <a:solidFill>
                  <a:prstClr val="black"/>
                </a:solidFill>
              </a:rPr>
              <a:t>° =   -2 kJ/mol</a:t>
            </a:r>
            <a:endParaRPr lang="en-US" altLang="en-US" sz="20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40265" y="4036814"/>
            <a:ext cx="1484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Spontaneous!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" name="Picture 4" descr="http://textflow.mheducation.com/figures/0077386620/cha02680_17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4" y="4175760"/>
            <a:ext cx="5122109" cy="2433003"/>
          </a:xfrm>
          <a:prstGeom prst="rect">
            <a:avLst/>
          </a:prstGeom>
          <a:noFill/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546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98" y="1282700"/>
            <a:ext cx="77057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  <a:latin typeface="Calibri"/>
              </a:rPr>
              <a:t>Coupled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Reactions in Biology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3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930" name="Picture 2" descr="http://3.bp.blogspot.com/-Taeb9muq4Gc/TterUkgkXdI/AAAAAAAAGc0/KMmpLZASQAI/s1600/1313717344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386080"/>
            <a:ext cx="4805510" cy="6200659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42240" y="2174240"/>
            <a:ext cx="8676640" cy="3830320"/>
            <a:chOff x="142240" y="2174240"/>
            <a:chExt cx="8676640" cy="3830320"/>
          </a:xfrm>
        </p:grpSpPr>
        <p:pic>
          <p:nvPicPr>
            <p:cNvPr id="7649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5305" y="3609340"/>
              <a:ext cx="5743575" cy="23812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42240" y="2174240"/>
              <a:ext cx="2336800" cy="9753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468880" y="2184400"/>
              <a:ext cx="6339840" cy="142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2560" y="3184525"/>
              <a:ext cx="2915920" cy="282003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907280" y="660400"/>
            <a:ext cx="4399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Coupled reactions to drive the synthesis of</a:t>
            </a:r>
            <a:r>
              <a:rPr lang="en-US" dirty="0" smtClean="0"/>
              <a:t>:</a:t>
            </a:r>
          </a:p>
          <a:p>
            <a:pPr marL="233363"/>
            <a:r>
              <a:rPr lang="en-US" dirty="0" err="1" smtClean="0"/>
              <a:t>Aminoacids</a:t>
            </a:r>
            <a:endParaRPr lang="en-US" dirty="0" smtClean="0"/>
          </a:p>
          <a:p>
            <a:pPr marL="233363"/>
            <a:r>
              <a:rPr lang="en-US" dirty="0" smtClean="0"/>
              <a:t>Ribose</a:t>
            </a:r>
          </a:p>
          <a:p>
            <a:pPr marL="233363"/>
            <a:r>
              <a:rPr lang="en-US" dirty="0" smtClean="0"/>
              <a:t>Nucleic acids</a:t>
            </a:r>
          </a:p>
          <a:p>
            <a:pPr marL="233363"/>
            <a:r>
              <a:rPr lang="en-US" dirty="0" smtClean="0"/>
              <a:t>Polypeptides</a:t>
            </a:r>
          </a:p>
          <a:p>
            <a:pPr marL="233363"/>
            <a:r>
              <a:rPr lang="en-US" dirty="0" smtClean="0"/>
              <a:t>DNA</a:t>
            </a:r>
          </a:p>
          <a:p>
            <a:pPr marL="233363"/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88480" y="2042160"/>
            <a:ext cx="220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This is why we eat!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…and why plants absorb light.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4E6BA-2DBD-4A0A-B67C-27D8E22A2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32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Chapter 17</a:t>
            </a:r>
            <a:endParaRPr lang="en-US" sz="4000" u="sn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" y="990600"/>
            <a:ext cx="4587240" cy="2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fc02.deviantart.net/fs71/i/2014/004/b/3/three_laws_of_robotics_by_bast_imret-d6zi8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3891280"/>
            <a:ext cx="3661897" cy="2783840"/>
          </a:xfrm>
          <a:prstGeom prst="rect">
            <a:avLst/>
          </a:prstGeom>
          <a:noFill/>
        </p:spPr>
      </p:pic>
      <p:pic>
        <p:nvPicPr>
          <p:cNvPr id="2054" name="Picture 6" descr="http://blogs.solidworks.com/teacher/wp-content/uploads/sites/3/6a00d83451706569e20176170c962c97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097280"/>
            <a:ext cx="3416133" cy="2331720"/>
          </a:xfrm>
          <a:prstGeom prst="rect">
            <a:avLst/>
          </a:prstGeom>
          <a:noFill/>
        </p:spPr>
      </p:pic>
      <p:pic>
        <p:nvPicPr>
          <p:cNvPr id="2056" name="Picture 8" descr="http://www.chem1.com/acad/webtext/thermeq/TE-images/entropy_n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135" y="3954462"/>
            <a:ext cx="3908425" cy="226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0200" y="323"/>
            <a:ext cx="58674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Chapter 17</a:t>
            </a:r>
            <a:endParaRPr lang="en-US" sz="4000" u="sn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" y="990600"/>
            <a:ext cx="4587240" cy="2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 flipV="1">
            <a:off x="1067744" y="2998970"/>
            <a:ext cx="3669355" cy="379230"/>
          </a:xfrm>
          <a:prstGeom prst="roundRect">
            <a:avLst>
              <a:gd name="adj" fmla="val 106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fc02.deviantart.net/fs71/i/2014/004/b/3/three_laws_of_robotics_by_bast_imret-d6zi8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3891280"/>
            <a:ext cx="3661897" cy="2783840"/>
          </a:xfrm>
          <a:prstGeom prst="rect">
            <a:avLst/>
          </a:prstGeom>
          <a:noFill/>
        </p:spPr>
      </p:pic>
      <p:pic>
        <p:nvPicPr>
          <p:cNvPr id="2054" name="Picture 6" descr="http://blogs.solidworks.com/teacher/wp-content/uploads/sites/3/6a00d83451706569e20176170c962c97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097280"/>
            <a:ext cx="3416133" cy="2331720"/>
          </a:xfrm>
          <a:prstGeom prst="rect">
            <a:avLst/>
          </a:prstGeom>
          <a:noFill/>
        </p:spPr>
      </p:pic>
      <p:pic>
        <p:nvPicPr>
          <p:cNvPr id="2056" name="Picture 8" descr="http://www.chem1.com/acad/webtext/thermeq/TE-images/entropy_n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135" y="3954462"/>
            <a:ext cx="3908425" cy="226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04800" y="881380"/>
            <a:ext cx="8534400" cy="1200151"/>
            <a:chOff x="192" y="144"/>
            <a:chExt cx="5376" cy="756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92" y="144"/>
              <a:ext cx="537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The </a:t>
              </a:r>
              <a:r>
                <a:rPr lang="en-US" sz="2400" b="1" i="1" dirty="0" smtClean="0">
                  <a:solidFill>
                    <a:srgbClr val="FF0000"/>
                  </a:solidFill>
                  <a:latin typeface="Calibri" pitchFamily="34" charset="0"/>
                </a:rPr>
                <a:t>standard</a:t>
              </a:r>
              <a:r>
                <a:rPr lang="en-US" sz="2400" b="1" i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400" b="1" i="1" dirty="0" smtClean="0">
                  <a:solidFill>
                    <a:srgbClr val="FF0000"/>
                  </a:solidFill>
                  <a:latin typeface="Calibri" pitchFamily="34" charset="0"/>
                </a:rPr>
                <a:t>free-energy of reaction (</a:t>
              </a:r>
              <a:r>
                <a:rPr lang="en-US" sz="2400" b="1" i="1" dirty="0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2400" b="1" i="1" dirty="0" smtClean="0">
                  <a:solidFill>
                    <a:srgbClr val="FF0000"/>
                  </a:solidFill>
                  <a:latin typeface="Calibri" pitchFamily="34" charset="0"/>
                </a:rPr>
                <a:t>G</a:t>
              </a:r>
              <a:r>
                <a:rPr lang="en-US" sz="2400" b="1" i="1" baseline="30000" dirty="0" smtClean="0">
                  <a:solidFill>
                    <a:srgbClr val="FF0000"/>
                  </a:solidFill>
                  <a:latin typeface="Calibri" pitchFamily="34" charset="0"/>
                </a:rPr>
                <a:t>0</a:t>
              </a:r>
              <a:r>
                <a:rPr lang="en-US" sz="2400" b="1" i="1" dirty="0" smtClean="0">
                  <a:solidFill>
                    <a:srgbClr val="FF0000"/>
                  </a:solidFill>
                  <a:latin typeface="Calibri" pitchFamily="34" charset="0"/>
                </a:rPr>
                <a:t>   )</a:t>
              </a:r>
              <a:r>
                <a:rPr lang="en-US" sz="2400" dirty="0" smtClean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is the free-energy change for a reaction when it occurs under standard-state conditions.</a:t>
              </a:r>
            </a:p>
          </p:txBody>
        </p:sp>
        <p:sp>
          <p:nvSpPr>
            <p:cNvPr id="7" name="Text Box 50"/>
            <p:cNvSpPr txBox="1">
              <a:spLocks noChangeArrowheads="1"/>
            </p:cNvSpPr>
            <p:nvPr/>
          </p:nvSpPr>
          <p:spPr bwMode="auto">
            <a:xfrm>
              <a:off x="3448" y="233"/>
              <a:ext cx="3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FF0000"/>
                  </a:solidFill>
                  <a:latin typeface="Calibri" pitchFamily="34" charset="0"/>
                </a:rPr>
                <a:t>rxn</a:t>
              </a:r>
              <a:endParaRPr lang="en-US" dirty="0" smtClean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57513" y="2037080"/>
            <a:ext cx="3227387" cy="457200"/>
            <a:chOff x="1990" y="1177"/>
            <a:chExt cx="2033" cy="28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err="1" smtClean="0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        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C</a:t>
              </a:r>
              <a:r>
                <a:rPr lang="en-US" sz="2400" dirty="0" smtClean="0">
                  <a:solidFill>
                    <a:srgbClr val="000000"/>
                  </a:solidFill>
                  <a:latin typeface="Arial" charset="0"/>
                </a:rPr>
                <a:t> + </a:t>
              </a:r>
              <a:r>
                <a:rPr lang="en-US" sz="2400" i="1" dirty="0" err="1" smtClean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sz="2400" i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330325" y="2691130"/>
            <a:ext cx="6470650" cy="544512"/>
            <a:chOff x="158" y="1536"/>
            <a:chExt cx="4076" cy="343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158" y="1541"/>
              <a:ext cx="574" cy="329"/>
              <a:chOff x="278" y="2086"/>
              <a:chExt cx="574" cy="329"/>
            </a:xfrm>
          </p:grpSpPr>
          <p:sp>
            <p:nvSpPr>
              <p:cNvPr id="24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latin typeface="Arial" charset="0"/>
                  </a:rPr>
                  <a:t>G</a:t>
                </a:r>
                <a:r>
                  <a:rPr lang="en-US" sz="2400" baseline="30000" dirty="0" smtClean="0">
                    <a:latin typeface="Arial" charset="0"/>
                  </a:rPr>
                  <a:t>0</a:t>
                </a:r>
                <a:endParaRPr lang="en-US" sz="2400" dirty="0" smtClean="0">
                  <a:latin typeface="Arial" charset="0"/>
                </a:endParaRPr>
              </a:p>
            </p:txBody>
          </p:sp>
          <p:sp>
            <p:nvSpPr>
              <p:cNvPr id="25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latin typeface="Arial" charset="0"/>
                  </a:rPr>
                  <a:t>rxn</a:t>
                </a:r>
                <a:endParaRPr lang="en-US" dirty="0" smtClean="0">
                  <a:latin typeface="Arial" charset="0"/>
                </a:endParaRPr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978" y="1542"/>
              <a:ext cx="1478" cy="337"/>
              <a:chOff x="747" y="3670"/>
              <a:chExt cx="1478" cy="337"/>
            </a:xfrm>
          </p:grpSpPr>
          <p:sp>
            <p:nvSpPr>
              <p:cNvPr id="22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smtClean="0">
                    <a:latin typeface="Arial" charset="0"/>
                  </a:rPr>
                  <a:t>n</a:t>
                </a:r>
                <a:r>
                  <a:rPr lang="en-US" sz="2400" dirty="0" smtClean="0">
                    <a:latin typeface="Symbol" pitchFamily="18" charset="2"/>
                  </a:rPr>
                  <a:t>D</a:t>
                </a:r>
                <a:r>
                  <a:rPr lang="en-US" sz="2400" i="1" dirty="0" smtClean="0">
                    <a:latin typeface="Arial" charset="0"/>
                  </a:rPr>
                  <a:t>G</a:t>
                </a:r>
                <a:r>
                  <a:rPr lang="en-US" sz="2400" baseline="30000" dirty="0" smtClean="0">
                    <a:latin typeface="Arial" charset="0"/>
                  </a:rPr>
                  <a:t>0</a:t>
                </a:r>
                <a:r>
                  <a:rPr lang="en-US" sz="2400" dirty="0" smtClean="0">
                    <a:latin typeface="Arial" charset="0"/>
                  </a:rPr>
                  <a:t> (products)</a:t>
                </a:r>
              </a:p>
            </p:txBody>
          </p:sp>
          <p:sp>
            <p:nvSpPr>
              <p:cNvPr id="23" name="Text Box 3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latin typeface="Arial" charset="0"/>
                </a:rPr>
                <a:t>=</a:t>
              </a:r>
            </a:p>
          </p:txBody>
        </p:sp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latin typeface="Arial" charset="0"/>
              </a:endParaRPr>
            </a:p>
          </p:txBody>
        </p:sp>
        <p:sp>
          <p:nvSpPr>
            <p:cNvPr id="16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latin typeface="Symbol" pitchFamily="18" charset="2"/>
                </a:rPr>
                <a:t>S</a:t>
              </a: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650" y="1536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latin typeface="Arial" charset="0"/>
                </a:rPr>
                <a:t>m</a:t>
              </a:r>
              <a:r>
                <a:rPr lang="en-US" sz="2400" dirty="0" smtClean="0">
                  <a:latin typeface="Symbol" pitchFamily="18" charset="2"/>
                </a:rPr>
                <a:t>D</a:t>
              </a:r>
              <a:r>
                <a:rPr lang="en-US" sz="2400" i="1" dirty="0" smtClean="0">
                  <a:latin typeface="Arial" charset="0"/>
                </a:rPr>
                <a:t>G</a:t>
              </a:r>
              <a:r>
                <a:rPr lang="en-US" sz="2400" baseline="30000" dirty="0" smtClean="0">
                  <a:latin typeface="Arial" charset="0"/>
                </a:rPr>
                <a:t>0</a:t>
              </a:r>
              <a:r>
                <a:rPr lang="en-US" sz="2400" dirty="0" smtClean="0">
                  <a:latin typeface="Arial" charset="0"/>
                </a:rPr>
                <a:t> (reactants)</a:t>
              </a: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3087" y="1642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Arial" charset="0"/>
                </a:rPr>
                <a:t>f</a:t>
              </a: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592" y="154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latin typeface="Arial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2520" y="153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latin typeface="Symbol" pitchFamily="18" charset="2"/>
                </a:rPr>
                <a:t>S</a:t>
              </a: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2376" y="153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latin typeface="Arial" charset="0"/>
                </a:rPr>
                <a:t>-</a:t>
              </a:r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Free Energy and Equilibrium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2034353" y="3409682"/>
            <a:ext cx="5057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prstClr val="black"/>
                </a:solidFill>
              </a:rPr>
              <a:t>G°</a:t>
            </a:r>
            <a:r>
              <a:rPr lang="en-US" sz="2400" dirty="0" smtClean="0">
                <a:solidFill>
                  <a:prstClr val="black"/>
                </a:solidFill>
              </a:rPr>
              <a:t> &lt; 0 favors products spontaneously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400" i="1" dirty="0" smtClean="0">
                <a:solidFill>
                  <a:prstClr val="black"/>
                </a:solidFill>
              </a:rPr>
              <a:t>G°</a:t>
            </a:r>
            <a:r>
              <a:rPr lang="en-US" sz="2400" dirty="0" smtClean="0">
                <a:solidFill>
                  <a:prstClr val="black"/>
                </a:solidFill>
              </a:rPr>
              <a:t> &gt; 0 favors reactants spontaneously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87120" y="4399280"/>
            <a:ext cx="696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Does not tell you it will go to completion!</a:t>
            </a:r>
            <a:endParaRPr lang="en-US" sz="2400" dirty="0">
              <a:solidFill>
                <a:srgbClr val="7030A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948146" y="5288280"/>
            <a:ext cx="3227387" cy="457200"/>
            <a:chOff x="2958306" y="5623560"/>
            <a:chExt cx="3227387" cy="457200"/>
          </a:xfrm>
        </p:grpSpPr>
        <p:grpSp>
          <p:nvGrpSpPr>
            <p:cNvPr id="72" name="Group 5"/>
            <p:cNvGrpSpPr>
              <a:grpSpLocks/>
            </p:cNvGrpSpPr>
            <p:nvPr/>
          </p:nvGrpSpPr>
          <p:grpSpPr bwMode="auto">
            <a:xfrm>
              <a:off x="2958306" y="5623560"/>
              <a:ext cx="3227387" cy="457200"/>
              <a:chOff x="1990" y="1177"/>
              <a:chExt cx="2033" cy="288"/>
            </a:xfrm>
          </p:grpSpPr>
          <p:sp>
            <p:nvSpPr>
              <p:cNvPr id="73" name="Text Box 6"/>
              <p:cNvSpPr txBox="1">
                <a:spLocks noChangeArrowheads="1"/>
              </p:cNvSpPr>
              <p:nvPr/>
            </p:nvSpPr>
            <p:spPr bwMode="auto">
              <a:xfrm>
                <a:off x="1990" y="1177"/>
                <a:ext cx="20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err="1" smtClean="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+ </a:t>
                </a:r>
                <a:r>
                  <a:rPr lang="en-US" sz="2400" i="1" dirty="0" err="1" smtClean="0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         </a:t>
                </a:r>
                <a:r>
                  <a:rPr lang="en-US" sz="2400" i="1" dirty="0" err="1" smtClean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</a:rPr>
                  <a:t> + </a:t>
                </a:r>
                <a:r>
                  <a:rPr lang="en-US" sz="2400" i="1" dirty="0" err="1" smtClean="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 sz="2400" i="1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" name="Line 7"/>
              <p:cNvSpPr>
                <a:spLocks noChangeShapeType="1"/>
              </p:cNvSpPr>
              <p:nvPr/>
            </p:nvSpPr>
            <p:spPr bwMode="auto">
              <a:xfrm>
                <a:off x="2835" y="1290"/>
                <a:ext cx="3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5" name="Line 7"/>
            <p:cNvSpPr>
              <a:spLocks noChangeShapeType="1"/>
            </p:cNvSpPr>
            <p:nvPr/>
          </p:nvSpPr>
          <p:spPr bwMode="auto">
            <a:xfrm flipH="1">
              <a:off x="4281248" y="5903913"/>
              <a:ext cx="5752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4161118" y="5084128"/>
            <a:ext cx="82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i="1" dirty="0" smtClean="0">
                <a:solidFill>
                  <a:prstClr val="black"/>
                </a:solidFill>
              </a:rPr>
              <a:t>G°</a:t>
            </a:r>
            <a:r>
              <a:rPr lang="en-US" baseline="-25000" dirty="0" smtClean="0">
                <a:solidFill>
                  <a:prstClr val="black"/>
                </a:solidFill>
              </a:rPr>
              <a:t> fwd</a:t>
            </a:r>
            <a:endParaRPr lang="en-US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4140798" y="5541328"/>
            <a:ext cx="78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i="1" dirty="0" smtClean="0">
                <a:solidFill>
                  <a:prstClr val="black"/>
                </a:solidFill>
              </a:rPr>
              <a:t>G°</a:t>
            </a:r>
            <a:r>
              <a:rPr lang="en-US" baseline="-25000" dirty="0" smtClean="0">
                <a:solidFill>
                  <a:prstClr val="black"/>
                </a:solidFill>
              </a:rPr>
              <a:t> rev</a:t>
            </a:r>
            <a:endParaRPr lang="en-US" baseline="-25000" dirty="0"/>
          </a:p>
        </p:txBody>
      </p:sp>
      <p:sp>
        <p:nvSpPr>
          <p:cNvPr id="81" name="Rectangle 80"/>
          <p:cNvSpPr/>
          <p:nvPr/>
        </p:nvSpPr>
        <p:spPr>
          <a:xfrm>
            <a:off x="6660478" y="5277168"/>
            <a:ext cx="2006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i="1" dirty="0" smtClean="0">
                <a:solidFill>
                  <a:prstClr val="black"/>
                </a:solidFill>
              </a:rPr>
              <a:t>G°</a:t>
            </a:r>
            <a:r>
              <a:rPr lang="en-US" baseline="-25000" dirty="0" smtClean="0">
                <a:solidFill>
                  <a:prstClr val="black"/>
                </a:solidFill>
              </a:rPr>
              <a:t> fwd</a:t>
            </a:r>
            <a:r>
              <a:rPr lang="en-US" dirty="0" smtClean="0">
                <a:solidFill>
                  <a:prstClr val="black"/>
                </a:solidFill>
              </a:rPr>
              <a:t>  =  -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i="1" dirty="0" smtClean="0">
                <a:solidFill>
                  <a:prstClr val="black"/>
                </a:solidFill>
              </a:rPr>
              <a:t>G°</a:t>
            </a:r>
            <a:r>
              <a:rPr lang="en-US" baseline="-25000" dirty="0" smtClean="0">
                <a:solidFill>
                  <a:prstClr val="black"/>
                </a:solidFill>
              </a:rPr>
              <a:t> rev</a:t>
            </a:r>
            <a:endParaRPr lang="en-US" baseline="-25000" dirty="0"/>
          </a:p>
        </p:txBody>
      </p:sp>
      <p:sp>
        <p:nvSpPr>
          <p:cNvPr id="82" name="Rectangle 81"/>
          <p:cNvSpPr/>
          <p:nvPr/>
        </p:nvSpPr>
        <p:spPr>
          <a:xfrm>
            <a:off x="563880" y="5993527"/>
            <a:ext cx="80162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>
              <a:spcBef>
                <a:spcPts val="1200"/>
              </a:spcBef>
            </a:pPr>
            <a:r>
              <a:rPr lang="en-US" altLang="en-US" dirty="0" smtClean="0"/>
              <a:t>The value of </a:t>
            </a:r>
            <a:r>
              <a:rPr lang="en-US" altLang="en-US" sz="2000" dirty="0" smtClean="0">
                <a:sym typeface="Symbol"/>
              </a:rPr>
              <a:t></a:t>
            </a:r>
            <a:r>
              <a:rPr lang="en-US" altLang="en-US" sz="2000" i="1" dirty="0" smtClean="0">
                <a:sym typeface="Symbol"/>
              </a:rPr>
              <a:t>G</a:t>
            </a:r>
            <a:r>
              <a:rPr lang="en-US" altLang="en-US" sz="2000" dirty="0" smtClean="0">
                <a:sym typeface="Symbol"/>
              </a:rPr>
              <a:t>°</a:t>
            </a:r>
            <a:r>
              <a:rPr lang="en-US" altLang="en-US" dirty="0" smtClean="0">
                <a:sym typeface="Symbol"/>
              </a:rPr>
              <a:t> calculated under the standard conditions characterizes the “driving force” of the reaction towards equilibrium.</a:t>
            </a:r>
            <a:endParaRPr lang="en-US" altLang="en-US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9" grpId="0"/>
      <p:bldP spid="80" grpId="0"/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182433" y="1164322"/>
            <a:ext cx="27655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3600" i="1" dirty="0" smtClean="0">
                <a:solidFill>
                  <a:prstClr val="black"/>
                </a:solidFill>
              </a:rPr>
              <a:t>G°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= </a:t>
            </a:r>
            <a:r>
              <a:rPr lang="en-US" sz="3600" dirty="0" smtClean="0">
                <a:solidFill>
                  <a:prstClr val="black"/>
                </a:solidFill>
              </a:rPr>
              <a:t>-R T </a:t>
            </a:r>
            <a:r>
              <a:rPr lang="en-US" sz="3600" dirty="0" err="1" smtClean="0">
                <a:solidFill>
                  <a:prstClr val="black"/>
                </a:solidFill>
              </a:rPr>
              <a:t>lnK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3320" y="323"/>
            <a:ext cx="681228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Free Energy and Equilibrium</a:t>
            </a:r>
            <a:endParaRPr lang="en-US" sz="4000" u="sng" dirty="0"/>
          </a:p>
        </p:txBody>
      </p:sp>
      <p:sp>
        <p:nvSpPr>
          <p:cNvPr id="8" name="Rectangle 7"/>
          <p:cNvSpPr/>
          <p:nvPr/>
        </p:nvSpPr>
        <p:spPr>
          <a:xfrm>
            <a:off x="1628067" y="2136894"/>
            <a:ext cx="2154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standard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free-energy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(kJ/mol)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23050" y="1717040"/>
            <a:ext cx="802470" cy="490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31360" y="1737360"/>
            <a:ext cx="142240" cy="78232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46537" y="2492494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gas constant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(8.314 J/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</a:rPr>
              <a:t>K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sym typeface="Wingdings"/>
              </a:rPr>
              <a:t>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</a:rPr>
              <a:t>mol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019040" y="1706880"/>
            <a:ext cx="386080" cy="64008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26561" y="2360414"/>
            <a:ext cx="138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temperature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(K)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933440" y="1422400"/>
            <a:ext cx="792480" cy="50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92313" y="1202174"/>
            <a:ext cx="2117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equilibrium constant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en-US" i="1" dirty="0" err="1" smtClean="0">
                <a:solidFill>
                  <a:srgbClr val="0000FF"/>
                </a:solidFill>
                <a:latin typeface="Calibri" pitchFamily="34" charset="0"/>
              </a:rPr>
              <a:t>K</a:t>
            </a:r>
            <a:r>
              <a:rPr lang="en-US" baseline="-25000" dirty="0" err="1" smtClean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  <a:latin typeface="Calibri" pitchFamily="34" charset="0"/>
              </a:rPr>
              <a:t>K</a:t>
            </a:r>
            <a:r>
              <a:rPr lang="en-US" baseline="-25000" dirty="0" err="1" smtClean="0">
                <a:solidFill>
                  <a:srgbClr val="0000FF"/>
                </a:solidFill>
                <a:latin typeface="Calibri" pitchFamily="34" charset="0"/>
              </a:rPr>
              <a:t>c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i="1" dirty="0" smtClean="0">
                <a:solidFill>
                  <a:srgbClr val="0000FF"/>
                </a:solidFill>
                <a:latin typeface="Calibri" pitchFamily="34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  <a:latin typeface="Calibri" pitchFamily="34" charset="0"/>
              </a:rPr>
              <a:t>K</a:t>
            </a:r>
            <a:r>
              <a:rPr lang="en-US" baseline="-25000" dirty="0" err="1" smtClean="0">
                <a:solidFill>
                  <a:srgbClr val="0000FF"/>
                </a:solidFill>
                <a:latin typeface="Calibri" pitchFamily="34" charset="0"/>
              </a:rPr>
              <a:t>sp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, etc.)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ectangle 7"/>
          <p:cNvSpPr>
            <a:spLocks noGrp="1" noChangeArrowheads="1"/>
          </p:cNvSpPr>
          <p:nvPr>
            <p:ph idx="1"/>
          </p:nvPr>
        </p:nvSpPr>
        <p:spPr>
          <a:xfrm>
            <a:off x="797560" y="3311704"/>
            <a:ext cx="7533640" cy="3016210"/>
          </a:xfrm>
        </p:spPr>
        <p:txBody>
          <a:bodyPr wrap="square">
            <a:spAutoFit/>
          </a:bodyPr>
          <a:lstStyle/>
          <a:p>
            <a:pPr marL="338138" indent="-338138"/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Arguably most important equation in chemical thermodynamics!</a:t>
            </a:r>
          </a:p>
          <a:p>
            <a:pPr marL="338138" indent="-338138">
              <a:spcBef>
                <a:spcPts val="1200"/>
              </a:spcBef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It allows us to calculate the extent of a chemical reaction if its enthalpy and entropy changes are known.</a:t>
            </a:r>
          </a:p>
          <a:p>
            <a:pPr marL="338138" indent="-338138">
              <a:spcBef>
                <a:spcPts val="1200"/>
              </a:spcBef>
            </a:pP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The changes in enthalpy and entropy can be evaluated by measuring the variation of the equilibrium constant with temperature.</a:t>
            </a:r>
          </a:p>
          <a:p>
            <a:pPr marL="338138" indent="-338138">
              <a:spcBef>
                <a:spcPts val="1200"/>
              </a:spcBef>
            </a:pPr>
            <a:r>
              <a:rPr lang="en-US" altLang="en-US" sz="2000" dirty="0" smtClean="0"/>
              <a:t>This relationship is only valid for the standard conditions, i.e. when the activities of all reactants and products are equal to 1.</a:t>
            </a:r>
            <a:endParaRPr lang="en-US" altLang="en-US" sz="2400" dirty="0" smtClean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348" y="1330960"/>
            <a:ext cx="7739461" cy="52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3320" y="323"/>
            <a:ext cx="681228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Derivation</a:t>
            </a:r>
            <a:endParaRPr lang="en-US" sz="4000" u="sng" dirty="0"/>
          </a:p>
        </p:txBody>
      </p:sp>
      <p:sp>
        <p:nvSpPr>
          <p:cNvPr id="6" name="Rectangle 5"/>
          <p:cNvSpPr/>
          <p:nvPr/>
        </p:nvSpPr>
        <p:spPr>
          <a:xfrm>
            <a:off x="985520" y="890955"/>
            <a:ext cx="7172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http://en.wikipedia.org/wiki/Chemical_equilibrium#Thermodynamics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101600"/>
            <a:ext cx="7508240" cy="643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21767" y="2506073"/>
            <a:ext cx="552060" cy="4216328"/>
            <a:chOff x="4704" y="1104"/>
            <a:chExt cx="384" cy="2976"/>
          </a:xfrm>
        </p:grpSpPr>
        <p:sp>
          <p:nvSpPr>
            <p:cNvPr id="21541" name="AutoShape 37"/>
            <p:cNvSpPr>
              <a:spLocks noChangeArrowheads="1"/>
            </p:cNvSpPr>
            <p:nvPr/>
          </p:nvSpPr>
          <p:spPr bwMode="auto">
            <a:xfrm>
              <a:off x="4704" y="1104"/>
              <a:ext cx="384" cy="2976"/>
            </a:xfrm>
            <a:prstGeom prst="downArrow">
              <a:avLst>
                <a:gd name="adj1" fmla="val 50000"/>
                <a:gd name="adj2" fmla="val 19375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542" name="Text Box 38"/>
            <p:cNvSpPr txBox="1">
              <a:spLocks noChangeArrowheads="1"/>
            </p:cNvSpPr>
            <p:nvPr/>
          </p:nvSpPr>
          <p:spPr bwMode="auto">
            <a:xfrm rot="5400000">
              <a:off x="4035" y="2409"/>
              <a:ext cx="172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  <a:latin typeface="Arial" pitchFamily="34" charset="0"/>
                </a:rPr>
                <a:t>FORWARD REACTION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7504820" y="2438067"/>
            <a:ext cx="552060" cy="4216328"/>
            <a:chOff x="5040" y="1056"/>
            <a:chExt cx="384" cy="2976"/>
          </a:xfrm>
        </p:grpSpPr>
        <p:sp>
          <p:nvSpPr>
            <p:cNvPr id="21543" name="AutoShape 39"/>
            <p:cNvSpPr>
              <a:spLocks noChangeArrowheads="1"/>
            </p:cNvSpPr>
            <p:nvPr/>
          </p:nvSpPr>
          <p:spPr bwMode="auto">
            <a:xfrm flipV="1">
              <a:off x="5040" y="1056"/>
              <a:ext cx="384" cy="2976"/>
            </a:xfrm>
            <a:prstGeom prst="downArrow">
              <a:avLst>
                <a:gd name="adj1" fmla="val 50000"/>
                <a:gd name="adj2" fmla="val 193750"/>
              </a:avLst>
            </a:prstGeom>
            <a:gradFill rotWithShape="0">
              <a:gsLst>
                <a:gs pos="0">
                  <a:srgbClr val="ED181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544" name="Text Box 40"/>
            <p:cNvSpPr txBox="1">
              <a:spLocks noChangeArrowheads="1"/>
            </p:cNvSpPr>
            <p:nvPr/>
          </p:nvSpPr>
          <p:spPr bwMode="auto">
            <a:xfrm rot="5400000">
              <a:off x="4399" y="2551"/>
              <a:ext cx="16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itchFamily="34" charset="0"/>
                </a:rPr>
                <a:t>REVERSE REACTION</a:t>
              </a:r>
            </a:p>
          </p:txBody>
        </p:sp>
      </p:grp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25135" y="2098041"/>
            <a:ext cx="117312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G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0</a:t>
            </a: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(kJ)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12308" y="2098041"/>
            <a:ext cx="414045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16429" y="2098041"/>
            <a:ext cx="3174346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</a:rPr>
              <a:t>Significance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94143" y="2506073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200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294143" y="2899937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100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294143" y="3293801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50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294143" y="3689082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294143" y="4082946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294143" y="4478226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294143" y="4872090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-1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294143" y="5265954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-10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294143" y="5661236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-50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294143" y="6055100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-100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294143" y="6450380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-200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674293" y="2506073"/>
            <a:ext cx="1035113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9x10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-36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674293" y="2899937"/>
            <a:ext cx="1035113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3x10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-18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674293" y="3293801"/>
            <a:ext cx="1035113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2x10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-9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674293" y="3689082"/>
            <a:ext cx="1035113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2x10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-2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2674293" y="4082946"/>
            <a:ext cx="1035113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7x10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-1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2674293" y="4478226"/>
            <a:ext cx="1035113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674293" y="4872090"/>
            <a:ext cx="621068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1.5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674293" y="5265954"/>
            <a:ext cx="828090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5x10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674293" y="5661236"/>
            <a:ext cx="828090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6x10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8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2674293" y="6055100"/>
            <a:ext cx="828090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3x10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17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2674293" y="6450380"/>
            <a:ext cx="828090" cy="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1x10</a:t>
            </a:r>
            <a:r>
              <a:rPr lang="en-US" altLang="en-US" sz="1600" b="1" baseline="30000">
                <a:solidFill>
                  <a:srgbClr val="000000"/>
                </a:solidFill>
                <a:latin typeface="Arial" pitchFamily="34" charset="0"/>
              </a:rPr>
              <a:t>35</a:t>
            </a:r>
            <a:endParaRPr lang="en-US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812917" y="2438067"/>
            <a:ext cx="3967933" cy="816064"/>
            <a:chOff x="2472" y="1056"/>
            <a:chExt cx="2760" cy="576"/>
          </a:xfrm>
        </p:grpSpPr>
        <p:sp>
          <p:nvSpPr>
            <p:cNvPr id="21534" name="Text Box 30"/>
            <p:cNvSpPr txBox="1">
              <a:spLocks noChangeArrowheads="1"/>
            </p:cNvSpPr>
            <p:nvPr/>
          </p:nvSpPr>
          <p:spPr bwMode="auto">
            <a:xfrm>
              <a:off x="2544" y="1142"/>
              <a:ext cx="26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itchFamily="34" charset="0"/>
                </a:rPr>
                <a:t>Essentially no forward reaction; reverse reaction goes to completion</a:t>
              </a:r>
            </a:p>
          </p:txBody>
        </p:sp>
        <p:sp>
          <p:nvSpPr>
            <p:cNvPr id="21535" name="AutoShape 31"/>
            <p:cNvSpPr>
              <a:spLocks/>
            </p:cNvSpPr>
            <p:nvPr/>
          </p:nvSpPr>
          <p:spPr bwMode="auto">
            <a:xfrm>
              <a:off x="2472" y="1056"/>
              <a:ext cx="48" cy="576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812917" y="4138200"/>
            <a:ext cx="3967933" cy="816064"/>
            <a:chOff x="2472" y="2256"/>
            <a:chExt cx="2760" cy="576"/>
          </a:xfrm>
        </p:grpSpPr>
        <p:sp>
          <p:nvSpPr>
            <p:cNvPr id="21536" name="AutoShape 32"/>
            <p:cNvSpPr>
              <a:spLocks/>
            </p:cNvSpPr>
            <p:nvPr/>
          </p:nvSpPr>
          <p:spPr bwMode="auto">
            <a:xfrm>
              <a:off x="2472" y="2256"/>
              <a:ext cx="48" cy="576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537" name="Text Box 33"/>
            <p:cNvSpPr txBox="1">
              <a:spLocks noChangeArrowheads="1"/>
            </p:cNvSpPr>
            <p:nvPr/>
          </p:nvSpPr>
          <p:spPr bwMode="auto">
            <a:xfrm>
              <a:off x="2544" y="2342"/>
              <a:ext cx="26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  <a:latin typeface="Arial" pitchFamily="34" charset="0"/>
                </a:rPr>
                <a:t>Forward and reverse reactions proceed to same extent</a:t>
              </a:r>
            </a:p>
          </p:txBody>
        </p:sp>
      </p:grp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1087120" y="2438067"/>
            <a:ext cx="6693730" cy="0"/>
          </a:xfrm>
          <a:prstGeom prst="line">
            <a:avLst/>
          </a:prstGeom>
          <a:noFill/>
          <a:ln w="38100">
            <a:solidFill>
              <a:srgbClr val="FF9218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778413" y="5940337"/>
            <a:ext cx="4002436" cy="816064"/>
            <a:chOff x="2448" y="3528"/>
            <a:chExt cx="2784" cy="576"/>
          </a:xfrm>
        </p:grpSpPr>
        <p:sp>
          <p:nvSpPr>
            <p:cNvPr id="21538" name="AutoShape 34"/>
            <p:cNvSpPr>
              <a:spLocks/>
            </p:cNvSpPr>
            <p:nvPr/>
          </p:nvSpPr>
          <p:spPr bwMode="auto">
            <a:xfrm>
              <a:off x="2448" y="3528"/>
              <a:ext cx="48" cy="576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539" name="Text Box 35"/>
            <p:cNvSpPr txBox="1">
              <a:spLocks noChangeArrowheads="1"/>
            </p:cNvSpPr>
            <p:nvPr/>
          </p:nvSpPr>
          <p:spPr bwMode="auto">
            <a:xfrm>
              <a:off x="2544" y="3528"/>
              <a:ext cx="26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itchFamily="34" charset="0"/>
                </a:rPr>
                <a:t>Forward reaction goes to completion; essentially no reverse reaction</a:t>
              </a:r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1163320" y="323"/>
            <a:ext cx="681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Free Energy and Equilibrium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466913" y="920482"/>
            <a:ext cx="2196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lang="en-US" sz="2800" i="1" dirty="0" smtClean="0">
                <a:solidFill>
                  <a:prstClr val="black"/>
                </a:solidFill>
              </a:rPr>
              <a:t>G°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= </a:t>
            </a:r>
            <a:r>
              <a:rPr lang="en-US" sz="2800" dirty="0" smtClean="0">
                <a:solidFill>
                  <a:prstClr val="black"/>
                </a:solidFill>
              </a:rPr>
              <a:t>-R T </a:t>
            </a:r>
            <a:r>
              <a:rPr lang="en-US" sz="2800" dirty="0" err="1" smtClean="0">
                <a:solidFill>
                  <a:prstClr val="black"/>
                </a:solidFill>
              </a:rPr>
              <a:t>lnK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4800" y="1452880"/>
            <a:ext cx="505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 is constant so at a given temperature: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539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5218</TotalTime>
  <Words>2260</Words>
  <Application>Microsoft Office PowerPoint</Application>
  <PresentationFormat>On-screen Show (4:3)</PresentationFormat>
  <Paragraphs>487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Office Theme</vt:lpstr>
      <vt:lpstr>Example</vt:lpstr>
      <vt:lpstr>1_Example</vt:lpstr>
      <vt:lpstr>2_Example</vt:lpstr>
      <vt:lpstr>3_Example</vt:lpstr>
      <vt:lpstr>9_Office Theme</vt:lpstr>
      <vt:lpstr>2_Office Theme</vt:lpstr>
      <vt:lpstr>CS ChemDraw Drawing</vt:lpstr>
      <vt:lpstr>Equation</vt:lpstr>
      <vt:lpstr>Chapter 17</vt:lpstr>
      <vt:lpstr>Slide 2</vt:lpstr>
      <vt:lpstr>Slide 3</vt:lpstr>
      <vt:lpstr>Chapter 17</vt:lpstr>
      <vt:lpstr>Slide 5</vt:lpstr>
      <vt:lpstr>Free Energy and Equilibrium</vt:lpstr>
      <vt:lpstr>Derivation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Chapter 17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Chapter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</cp:lastModifiedBy>
  <cp:revision>124</cp:revision>
  <dcterms:created xsi:type="dcterms:W3CDTF">2006-08-16T00:00:00Z</dcterms:created>
  <dcterms:modified xsi:type="dcterms:W3CDTF">2015-04-24T18:06:27Z</dcterms:modified>
</cp:coreProperties>
</file>